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5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143500" type="screen16x9"/>
  <p:notesSz cx="6858000" cy="9144000"/>
  <p:embeddedFontLst>
    <p:embeddedFont>
      <p:font typeface="Comfortaa" panose="020B0604020202020204" charset="0"/>
      <p:regular r:id="rId60"/>
      <p:bold r:id="rId61"/>
    </p:embeddedFont>
    <p:embeddedFont>
      <p:font typeface="Josefin Slab" panose="020B0604020202020204" charset="0"/>
      <p:regular r:id="rId62"/>
      <p:bold r:id="rId63"/>
      <p:italic r:id="rId64"/>
      <p:boldItalic r:id="rId65"/>
    </p:embeddedFont>
    <p:embeddedFont>
      <p:font typeface="Pacifico" panose="020B0604020202020204" charset="0"/>
      <p:regular r:id="rId66"/>
    </p:embeddedFont>
    <p:embeddedFont>
      <p:font typeface="Quicksand" panose="020B0604020202020204" charset="0"/>
      <p:regular r:id="rId67"/>
      <p:bold r:id="rId68"/>
    </p:embeddedFont>
    <p:embeddedFont>
      <p:font typeface="Quicksand Light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9B3B5-041C-4ED8-91DA-36506B65A613}" v="1" dt="2020-11-01T08:56:43.366"/>
  </p1510:revLst>
</p1510:revInfo>
</file>

<file path=ppt/tableStyles.xml><?xml version="1.0" encoding="utf-8"?>
<a:tblStyleLst xmlns:a="http://schemas.openxmlformats.org/drawingml/2006/main" def="{7728E563-E975-4D5B-816C-48DFE826DECD}">
  <a:tblStyle styleId="{7728E563-E975-4D5B-816C-48DFE826DE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6A11A4-33D6-4178-8AB9-D75B4B73AC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86" autoAdjust="0"/>
  </p:normalViewPr>
  <p:slideViewPr>
    <p:cSldViewPr snapToGrid="0">
      <p:cViewPr varScale="1">
        <p:scale>
          <a:sx n="85" d="100"/>
          <a:sy n="85" d="100"/>
        </p:scale>
        <p:origin x="168" y="72"/>
      </p:cViewPr>
      <p:guideLst>
        <p:guide orient="horz" pos="14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WANG WAYNE#" userId="af71f7f6-4329-480e-82e5-8aa949fbc9bc" providerId="ADAL" clId="{0E19B3B5-041C-4ED8-91DA-36506B65A613}"/>
    <pc:docChg chg="undo custSel modSld">
      <pc:chgData name="#WANG WAYNE#" userId="af71f7f6-4329-480e-82e5-8aa949fbc9bc" providerId="ADAL" clId="{0E19B3B5-041C-4ED8-91DA-36506B65A613}" dt="2020-11-01T08:56:57.725" v="44" actId="1076"/>
      <pc:docMkLst>
        <pc:docMk/>
      </pc:docMkLst>
      <pc:sldChg chg="modNotes">
        <pc:chgData name="#WANG WAYNE#" userId="af71f7f6-4329-480e-82e5-8aa949fbc9bc" providerId="ADAL" clId="{0E19B3B5-041C-4ED8-91DA-36506B65A613}" dt="2020-11-01T06:04:39.794" v="1" actId="368"/>
        <pc:sldMkLst>
          <pc:docMk/>
          <pc:sldMk cId="0" sldId="262"/>
        </pc:sldMkLst>
      </pc:sldChg>
      <pc:sldChg chg="modNotes">
        <pc:chgData name="#WANG WAYNE#" userId="af71f7f6-4329-480e-82e5-8aa949fbc9bc" providerId="ADAL" clId="{0E19B3B5-041C-4ED8-91DA-36506B65A613}" dt="2020-11-01T06:04:39.798" v="3" actId="368"/>
        <pc:sldMkLst>
          <pc:docMk/>
          <pc:sldMk cId="0" sldId="263"/>
        </pc:sldMkLst>
      </pc:sldChg>
      <pc:sldChg chg="modNotes">
        <pc:chgData name="#WANG WAYNE#" userId="af71f7f6-4329-480e-82e5-8aa949fbc9bc" providerId="ADAL" clId="{0E19B3B5-041C-4ED8-91DA-36506B65A613}" dt="2020-11-01T06:04:39.802" v="5" actId="368"/>
        <pc:sldMkLst>
          <pc:docMk/>
          <pc:sldMk cId="0" sldId="264"/>
        </pc:sldMkLst>
      </pc:sldChg>
      <pc:sldChg chg="modNotes">
        <pc:chgData name="#WANG WAYNE#" userId="af71f7f6-4329-480e-82e5-8aa949fbc9bc" providerId="ADAL" clId="{0E19B3B5-041C-4ED8-91DA-36506B65A613}" dt="2020-11-01T06:04:39.814" v="7" actId="368"/>
        <pc:sldMkLst>
          <pc:docMk/>
          <pc:sldMk cId="0" sldId="267"/>
        </pc:sldMkLst>
      </pc:sldChg>
      <pc:sldChg chg="modNotes">
        <pc:chgData name="#WANG WAYNE#" userId="af71f7f6-4329-480e-82e5-8aa949fbc9bc" providerId="ADAL" clId="{0E19B3B5-041C-4ED8-91DA-36506B65A613}" dt="2020-11-01T06:04:39.819" v="9" actId="368"/>
        <pc:sldMkLst>
          <pc:docMk/>
          <pc:sldMk cId="0" sldId="268"/>
        </pc:sldMkLst>
      </pc:sldChg>
      <pc:sldChg chg="modNotes">
        <pc:chgData name="#WANG WAYNE#" userId="af71f7f6-4329-480e-82e5-8aa949fbc9bc" providerId="ADAL" clId="{0E19B3B5-041C-4ED8-91DA-36506B65A613}" dt="2020-11-01T06:04:39.823" v="11" actId="368"/>
        <pc:sldMkLst>
          <pc:docMk/>
          <pc:sldMk cId="0" sldId="269"/>
        </pc:sldMkLst>
      </pc:sldChg>
      <pc:sldChg chg="modNotes">
        <pc:chgData name="#WANG WAYNE#" userId="af71f7f6-4329-480e-82e5-8aa949fbc9bc" providerId="ADAL" clId="{0E19B3B5-041C-4ED8-91DA-36506B65A613}" dt="2020-11-01T06:04:39.851" v="13" actId="368"/>
        <pc:sldMkLst>
          <pc:docMk/>
          <pc:sldMk cId="0" sldId="278"/>
        </pc:sldMkLst>
      </pc:sldChg>
      <pc:sldChg chg="modSp modNotes">
        <pc:chgData name="#WANG WAYNE#" userId="af71f7f6-4329-480e-82e5-8aa949fbc9bc" providerId="ADAL" clId="{0E19B3B5-041C-4ED8-91DA-36506B65A613}" dt="2020-11-01T08:56:37.713" v="39" actId="1076"/>
        <pc:sldMkLst>
          <pc:docMk/>
          <pc:sldMk cId="0" sldId="293"/>
        </pc:sldMkLst>
        <pc:spChg chg="mod">
          <ac:chgData name="#WANG WAYNE#" userId="af71f7f6-4329-480e-82e5-8aa949fbc9bc" providerId="ADAL" clId="{0E19B3B5-041C-4ED8-91DA-36506B65A613}" dt="2020-11-01T08:56:37.713" v="39" actId="1076"/>
          <ac:spMkLst>
            <pc:docMk/>
            <pc:sldMk cId="0" sldId="293"/>
            <ac:spMk id="545" creationId="{00000000-0000-0000-0000-000000000000}"/>
          </ac:spMkLst>
        </pc:spChg>
      </pc:sldChg>
      <pc:sldChg chg="addSp modSp modNotes">
        <pc:chgData name="#WANG WAYNE#" userId="af71f7f6-4329-480e-82e5-8aa949fbc9bc" providerId="ADAL" clId="{0E19B3B5-041C-4ED8-91DA-36506B65A613}" dt="2020-11-01T08:56:57.725" v="44" actId="1076"/>
        <pc:sldMkLst>
          <pc:docMk/>
          <pc:sldMk cId="0" sldId="294"/>
        </pc:sldMkLst>
        <pc:spChg chg="add mod">
          <ac:chgData name="#WANG WAYNE#" userId="af71f7f6-4329-480e-82e5-8aa949fbc9bc" providerId="ADAL" clId="{0E19B3B5-041C-4ED8-91DA-36506B65A613}" dt="2020-11-01T08:56:54.897" v="43" actId="1076"/>
          <ac:spMkLst>
            <pc:docMk/>
            <pc:sldMk cId="0" sldId="294"/>
            <ac:spMk id="7" creationId="{DEB81FE7-D599-4DAE-9834-56247AA2C367}"/>
          </ac:spMkLst>
        </pc:spChg>
        <pc:spChg chg="add mod">
          <ac:chgData name="#WANG WAYNE#" userId="af71f7f6-4329-480e-82e5-8aa949fbc9bc" providerId="ADAL" clId="{0E19B3B5-041C-4ED8-91DA-36506B65A613}" dt="2020-11-01T08:56:57.725" v="44" actId="1076"/>
          <ac:spMkLst>
            <pc:docMk/>
            <pc:sldMk cId="0" sldId="294"/>
            <ac:spMk id="8" creationId="{5D55AB7D-16AE-4961-9A53-91500D951526}"/>
          </ac:spMkLst>
        </pc:spChg>
      </pc:sldChg>
      <pc:sldChg chg="modNotes">
        <pc:chgData name="#WANG WAYNE#" userId="af71f7f6-4329-480e-82e5-8aa949fbc9bc" providerId="ADAL" clId="{0E19B3B5-041C-4ED8-91DA-36506B65A613}" dt="2020-11-01T06:04:39.920" v="19" actId="368"/>
        <pc:sldMkLst>
          <pc:docMk/>
          <pc:sldMk cId="0" sldId="301"/>
        </pc:sldMkLst>
      </pc:sldChg>
      <pc:sldChg chg="modNotes">
        <pc:chgData name="#WANG WAYNE#" userId="af71f7f6-4329-480e-82e5-8aa949fbc9bc" providerId="ADAL" clId="{0E19B3B5-041C-4ED8-91DA-36506B65A613}" dt="2020-11-01T06:04:39.923" v="21" actId="368"/>
        <pc:sldMkLst>
          <pc:docMk/>
          <pc:sldMk cId="0" sldId="302"/>
        </pc:sldMkLst>
      </pc:sldChg>
      <pc:sldChg chg="modNotes">
        <pc:chgData name="#WANG WAYNE#" userId="af71f7f6-4329-480e-82e5-8aa949fbc9bc" providerId="ADAL" clId="{0E19B3B5-041C-4ED8-91DA-36506B65A613}" dt="2020-11-01T06:04:39.930" v="23" actId="368"/>
        <pc:sldMkLst>
          <pc:docMk/>
          <pc:sldMk cId="0" sldId="303"/>
        </pc:sldMkLst>
      </pc:sldChg>
      <pc:sldChg chg="modNotes">
        <pc:chgData name="#WANG WAYNE#" userId="af71f7f6-4329-480e-82e5-8aa949fbc9bc" providerId="ADAL" clId="{0E19B3B5-041C-4ED8-91DA-36506B65A613}" dt="2020-11-01T06:04:39.937" v="25" actId="368"/>
        <pc:sldMkLst>
          <pc:docMk/>
          <pc:sldMk cId="0" sldId="304"/>
        </pc:sldMkLst>
      </pc:sldChg>
      <pc:sldChg chg="modNotes">
        <pc:chgData name="#WANG WAYNE#" userId="af71f7f6-4329-480e-82e5-8aa949fbc9bc" providerId="ADAL" clId="{0E19B3B5-041C-4ED8-91DA-36506B65A613}" dt="2020-11-01T06:04:39.944" v="27" actId="368"/>
        <pc:sldMkLst>
          <pc:docMk/>
          <pc:sldMk cId="0" sldId="305"/>
        </pc:sldMkLst>
      </pc:sldChg>
      <pc:sldChg chg="modNotes">
        <pc:chgData name="#WANG WAYNE#" userId="af71f7f6-4329-480e-82e5-8aa949fbc9bc" providerId="ADAL" clId="{0E19B3B5-041C-4ED8-91DA-36506B65A613}" dt="2020-11-01T06:04:39.950" v="29" actId="368"/>
        <pc:sldMkLst>
          <pc:docMk/>
          <pc:sldMk cId="0" sldId="306"/>
        </pc:sldMkLst>
      </pc:sldChg>
      <pc:sldChg chg="modNotes">
        <pc:chgData name="#WANG WAYNE#" userId="af71f7f6-4329-480e-82e5-8aa949fbc9bc" providerId="ADAL" clId="{0E19B3B5-041C-4ED8-91DA-36506B65A613}" dt="2020-11-01T06:04:39.955" v="31" actId="368"/>
        <pc:sldMkLst>
          <pc:docMk/>
          <pc:sldMk cId="0" sldId="307"/>
        </pc:sldMkLst>
      </pc:sldChg>
      <pc:sldChg chg="modNotes">
        <pc:chgData name="#WANG WAYNE#" userId="af71f7f6-4329-480e-82e5-8aa949fbc9bc" providerId="ADAL" clId="{0E19B3B5-041C-4ED8-91DA-36506B65A613}" dt="2020-11-01T06:04:39.963" v="33" actId="368"/>
        <pc:sldMkLst>
          <pc:docMk/>
          <pc:sldMk cId="0" sldId="308"/>
        </pc:sldMkLst>
      </pc:sldChg>
      <pc:sldChg chg="modNotes">
        <pc:chgData name="#WANG WAYNE#" userId="af71f7f6-4329-480e-82e5-8aa949fbc9bc" providerId="ADAL" clId="{0E19B3B5-041C-4ED8-91DA-36506B65A613}" dt="2020-11-01T06:04:39.972" v="35" actId="368"/>
        <pc:sldMkLst>
          <pc:docMk/>
          <pc:sldMk cId="0" sldId="309"/>
        </pc:sldMkLst>
      </pc:sldChg>
      <pc:sldChg chg="modNotes">
        <pc:chgData name="#WANG WAYNE#" userId="af71f7f6-4329-480e-82e5-8aa949fbc9bc" providerId="ADAL" clId="{0E19B3B5-041C-4ED8-91DA-36506B65A613}" dt="2020-11-01T06:04:39.979" v="37" actId="368"/>
        <pc:sldMkLst>
          <pc:docMk/>
          <pc:sldMk cId="0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ab26705d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4ab26705d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4ab26705d_1_1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4ab26705d_1_1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f9ed9c1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f9ed9c1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f07d7f20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f07d7f20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f07d7f20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f07d7f20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f07d7f20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f07d7f20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f07d7f20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f07d7f20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f07d7f2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f07d7f2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69d5f1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69d5f1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f07d7f20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f07d7f20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f9ed9c1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f9ed9c1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b26705d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b26705d_1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f07d7f2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f07d7f2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f07d7f20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f07d7f20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f07d7f20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f07d7f20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f07d7f207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f07d7f207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f07d7f20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f07d7f20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f07d7f2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f07d7f2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f07d7f20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f07d7f20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4ab26705d_1_13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4ab26705d_1_13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4ab26705d_1_13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4ab26705d_1_13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667b250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667b250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4ab26705d_1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4ab26705d_1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4ab26705d_1_13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4ab26705d_1_13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667b2507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667b2507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667b2507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667b2507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667b2507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667b2507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667b250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667b250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667b2507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667b2507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4ab26705d_1_1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4ab26705d_1_1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4ab26705d_1_13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4ab26705d_1_13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f07d7f207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9f07d7f207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667b2507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667b2507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4ab26705d_1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4ab26705d_1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4ab26705d_1_13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4ab26705d_1_13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4ab26705d_1_13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4ab26705d_1_13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f1512c70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f1512c70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f1512c70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f1512c70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f1512c7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f1512c7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4ab26705d_1_13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4ab26705d_1_13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4ab26705d_1_13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4ab26705d_1_13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4ab26705d_1_13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4ab26705d_1_13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667b250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667b2507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f07d7f20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f07d7f207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f07d7f20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f07d7f20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f07d7f207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f07d7f207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4ab26705d_1_13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4ab26705d_1_13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4ab26705d_1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4ab26705d_1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f07d7f20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f07d7f20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a66b00c4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a66b00c4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9f07d7f20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9f07d7f20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a4ab26705d_1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a4ab26705d_1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f07d7f207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f07d7f207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f07d7f20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f07d7f207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4ab26705d_1_1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4ab26705d_1_1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f07d7f20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f07d7f20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082750" y="1693075"/>
            <a:ext cx="4978500" cy="20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2" hasCustomPrompt="1"/>
          </p:nvPr>
        </p:nvSpPr>
        <p:spPr>
          <a:xfrm>
            <a:off x="3873000" y="991088"/>
            <a:ext cx="13980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9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4864000" y="2089275"/>
            <a:ext cx="28026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1974381" y="2828175"/>
            <a:ext cx="2348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1974381" y="3182126"/>
            <a:ext cx="23484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3"/>
          </p:nvPr>
        </p:nvSpPr>
        <p:spPr>
          <a:xfrm>
            <a:off x="4823619" y="2828175"/>
            <a:ext cx="2346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4823619" y="3182126"/>
            <a:ext cx="23460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ubTitle" idx="1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1806600" y="1467250"/>
            <a:ext cx="5530800" cy="18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ubTitle" idx="1"/>
          </p:nvPr>
        </p:nvSpPr>
        <p:spPr>
          <a:xfrm>
            <a:off x="2294125" y="3008875"/>
            <a:ext cx="4555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ubTitle" idx="1"/>
          </p:nvPr>
        </p:nvSpPr>
        <p:spPr>
          <a:xfrm>
            <a:off x="4231725" y="2018350"/>
            <a:ext cx="38370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1635750" y="3139363"/>
            <a:ext cx="5872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ubTitle" idx="1"/>
          </p:nvPr>
        </p:nvSpPr>
        <p:spPr>
          <a:xfrm>
            <a:off x="2003675" y="1501338"/>
            <a:ext cx="5136600" cy="1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 hasCustomPrompt="1"/>
          </p:nvPr>
        </p:nvSpPr>
        <p:spPr>
          <a:xfrm>
            <a:off x="1604163" y="1895000"/>
            <a:ext cx="5935800" cy="10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604038" y="2722300"/>
            <a:ext cx="59358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body" idx="1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ubTitle" idx="1"/>
          </p:nvPr>
        </p:nvSpPr>
        <p:spPr>
          <a:xfrm>
            <a:off x="1472995" y="1462050"/>
            <a:ext cx="2965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subTitle" idx="2"/>
          </p:nvPr>
        </p:nvSpPr>
        <p:spPr>
          <a:xfrm>
            <a:off x="1357026" y="1816000"/>
            <a:ext cx="2965500" cy="2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ubTitle" idx="3"/>
          </p:nvPr>
        </p:nvSpPr>
        <p:spPr>
          <a:xfrm>
            <a:off x="4939598" y="1462050"/>
            <a:ext cx="3484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ubTitle" idx="4"/>
          </p:nvPr>
        </p:nvSpPr>
        <p:spPr>
          <a:xfrm>
            <a:off x="4823625" y="1815999"/>
            <a:ext cx="3484800" cy="22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>
            <a:spLocks noGrp="1"/>
          </p:cNvSpPr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ubTitle" idx="1"/>
          </p:nvPr>
        </p:nvSpPr>
        <p:spPr>
          <a:xfrm>
            <a:off x="1745248" y="1411538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ubTitle" idx="2"/>
          </p:nvPr>
        </p:nvSpPr>
        <p:spPr>
          <a:xfrm>
            <a:off x="1745248" y="1777425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3"/>
          </p:nvPr>
        </p:nvSpPr>
        <p:spPr>
          <a:xfrm>
            <a:off x="5702999" y="1412225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ubTitle" idx="4"/>
          </p:nvPr>
        </p:nvSpPr>
        <p:spPr>
          <a:xfrm>
            <a:off x="5702999" y="1778232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ubTitle" idx="5"/>
          </p:nvPr>
        </p:nvSpPr>
        <p:spPr>
          <a:xfrm>
            <a:off x="1745249" y="2903150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6"/>
          </p:nvPr>
        </p:nvSpPr>
        <p:spPr>
          <a:xfrm>
            <a:off x="1745249" y="3268450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 idx="7" hasCustomPrompt="1"/>
          </p:nvPr>
        </p:nvSpPr>
        <p:spPr>
          <a:xfrm>
            <a:off x="988753" y="1603788"/>
            <a:ext cx="5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28"/>
          <p:cNvSpPr txBox="1">
            <a:spLocks noGrp="1"/>
          </p:cNvSpPr>
          <p:nvPr>
            <p:ph type="title" idx="8" hasCustomPrompt="1"/>
          </p:nvPr>
        </p:nvSpPr>
        <p:spPr>
          <a:xfrm>
            <a:off x="4947136" y="1603788"/>
            <a:ext cx="60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28"/>
          <p:cNvSpPr txBox="1">
            <a:spLocks noGrp="1"/>
          </p:cNvSpPr>
          <p:nvPr>
            <p:ph type="title" idx="9" hasCustomPrompt="1"/>
          </p:nvPr>
        </p:nvSpPr>
        <p:spPr>
          <a:xfrm>
            <a:off x="947353" y="310709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13"/>
          </p:nvPr>
        </p:nvSpPr>
        <p:spPr>
          <a:xfrm>
            <a:off x="5703009" y="2903150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4"/>
          </p:nvPr>
        </p:nvSpPr>
        <p:spPr>
          <a:xfrm>
            <a:off x="5703009" y="3268461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title" idx="15" hasCustomPrompt="1"/>
          </p:nvPr>
        </p:nvSpPr>
        <p:spPr>
          <a:xfrm>
            <a:off x="4923586" y="310709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3243525" y="500775"/>
            <a:ext cx="43272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title"/>
          </p:nvPr>
        </p:nvSpPr>
        <p:spPr>
          <a:xfrm>
            <a:off x="1529550" y="1421408"/>
            <a:ext cx="6084900" cy="23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ubTitle" idx="1"/>
          </p:nvPr>
        </p:nvSpPr>
        <p:spPr>
          <a:xfrm>
            <a:off x="1384075" y="1403488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2"/>
          </p:nvPr>
        </p:nvSpPr>
        <p:spPr>
          <a:xfrm>
            <a:off x="1384075" y="1791023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ubTitle" idx="3"/>
          </p:nvPr>
        </p:nvSpPr>
        <p:spPr>
          <a:xfrm>
            <a:off x="3716100" y="1403488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ubTitle" idx="4"/>
          </p:nvPr>
        </p:nvSpPr>
        <p:spPr>
          <a:xfrm>
            <a:off x="3716100" y="1791023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subTitle" idx="5"/>
          </p:nvPr>
        </p:nvSpPr>
        <p:spPr>
          <a:xfrm>
            <a:off x="6048125" y="1403488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ubTitle" idx="6"/>
          </p:nvPr>
        </p:nvSpPr>
        <p:spPr>
          <a:xfrm>
            <a:off x="6048125" y="1791023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subTitle" idx="7"/>
          </p:nvPr>
        </p:nvSpPr>
        <p:spPr>
          <a:xfrm>
            <a:off x="1384075" y="2919320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ubTitle" idx="8"/>
          </p:nvPr>
        </p:nvSpPr>
        <p:spPr>
          <a:xfrm>
            <a:off x="1384075" y="3307498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ubTitle" idx="9"/>
          </p:nvPr>
        </p:nvSpPr>
        <p:spPr>
          <a:xfrm>
            <a:off x="3716100" y="2919320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subTitle" idx="13"/>
          </p:nvPr>
        </p:nvSpPr>
        <p:spPr>
          <a:xfrm>
            <a:off x="3716100" y="3307498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subTitle" idx="14"/>
          </p:nvPr>
        </p:nvSpPr>
        <p:spPr>
          <a:xfrm>
            <a:off x="6048125" y="2919320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5"/>
          </p:nvPr>
        </p:nvSpPr>
        <p:spPr>
          <a:xfrm>
            <a:off x="6048125" y="3307498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>
            <a:spLocks noGrp="1"/>
          </p:cNvSpPr>
          <p:nvPr>
            <p:ph type="title" hasCustomPrompt="1"/>
          </p:nvPr>
        </p:nvSpPr>
        <p:spPr>
          <a:xfrm>
            <a:off x="3025097" y="760350"/>
            <a:ext cx="30894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1"/>
          </p:nvPr>
        </p:nvSpPr>
        <p:spPr>
          <a:xfrm>
            <a:off x="3029503" y="1215800"/>
            <a:ext cx="3089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title" idx="2" hasCustomPrompt="1"/>
          </p:nvPr>
        </p:nvSpPr>
        <p:spPr>
          <a:xfrm>
            <a:off x="3025097" y="2050338"/>
            <a:ext cx="30894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34"/>
          <p:cNvSpPr txBox="1">
            <a:spLocks noGrp="1"/>
          </p:cNvSpPr>
          <p:nvPr>
            <p:ph type="subTitle" idx="3"/>
          </p:nvPr>
        </p:nvSpPr>
        <p:spPr>
          <a:xfrm>
            <a:off x="3029503" y="2506383"/>
            <a:ext cx="3089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title" idx="4" hasCustomPrompt="1"/>
          </p:nvPr>
        </p:nvSpPr>
        <p:spPr>
          <a:xfrm>
            <a:off x="3025097" y="3340929"/>
            <a:ext cx="30894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5"/>
          </p:nvPr>
        </p:nvSpPr>
        <p:spPr>
          <a:xfrm>
            <a:off x="3035950" y="3796950"/>
            <a:ext cx="30786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2529250" y="433711"/>
            <a:ext cx="40854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subTitle" idx="1"/>
          </p:nvPr>
        </p:nvSpPr>
        <p:spPr>
          <a:xfrm>
            <a:off x="2531100" y="1576664"/>
            <a:ext cx="4085400" cy="13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/>
          <p:nvPr/>
        </p:nvSpPr>
        <p:spPr>
          <a:xfrm>
            <a:off x="2288450" y="3600375"/>
            <a:ext cx="4569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" sz="12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, including icon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, and infographics &amp; images from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subTitle" idx="1"/>
          </p:nvPr>
        </p:nvSpPr>
        <p:spPr>
          <a:xfrm>
            <a:off x="1226161" y="1375129"/>
            <a:ext cx="2196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ubTitle" idx="2"/>
          </p:nvPr>
        </p:nvSpPr>
        <p:spPr>
          <a:xfrm>
            <a:off x="1226211" y="1685484"/>
            <a:ext cx="21963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subTitle" idx="3"/>
          </p:nvPr>
        </p:nvSpPr>
        <p:spPr>
          <a:xfrm>
            <a:off x="1226161" y="2869485"/>
            <a:ext cx="21963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subTitle" idx="4"/>
          </p:nvPr>
        </p:nvSpPr>
        <p:spPr>
          <a:xfrm>
            <a:off x="1226036" y="3179686"/>
            <a:ext cx="21963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subTitle" idx="5"/>
          </p:nvPr>
        </p:nvSpPr>
        <p:spPr>
          <a:xfrm>
            <a:off x="5721664" y="1374254"/>
            <a:ext cx="2196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subTitle" idx="6"/>
          </p:nvPr>
        </p:nvSpPr>
        <p:spPr>
          <a:xfrm>
            <a:off x="5721664" y="1684709"/>
            <a:ext cx="21963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subTitle" idx="7"/>
          </p:nvPr>
        </p:nvSpPr>
        <p:spPr>
          <a:xfrm>
            <a:off x="5721664" y="2867985"/>
            <a:ext cx="21963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8"/>
          </p:nvPr>
        </p:nvSpPr>
        <p:spPr>
          <a:xfrm>
            <a:off x="5721664" y="3178359"/>
            <a:ext cx="21963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31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subTitle" idx="1"/>
          </p:nvPr>
        </p:nvSpPr>
        <p:spPr>
          <a:xfrm>
            <a:off x="3841425" y="1509325"/>
            <a:ext cx="46170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cs.google.com/document/d/1BuRiAG8XrQ0JN48qBaAS-VXcdFe7JQbxXzhEXoDsfOM/edit#heading=h.3dl1914r5h50" TargetMode="External"/><Relationship Id="rId5" Type="http://schemas.openxmlformats.org/officeDocument/2006/relationships/hyperlink" Target="https://docs.google.com/document/d/1BuRiAG8XrQ0JN48qBaAS-VXcdFe7JQbxXzhEXoDsfOM/edit#heading=h.4ephgt9hhyve" TargetMode="Externa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ctrTitle"/>
          </p:nvPr>
        </p:nvSpPr>
        <p:spPr>
          <a:xfrm>
            <a:off x="1143750" y="1237800"/>
            <a:ext cx="68565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latin typeface="Comfortaa"/>
                <a:ea typeface="Comfortaa"/>
                <a:cs typeface="Comfortaa"/>
                <a:sym typeface="Comfortaa"/>
              </a:rPr>
              <a:t>White Rocks</a:t>
            </a:r>
            <a:endParaRPr sz="69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Client Retention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1143550" y="3252600"/>
            <a:ext cx="6856800" cy="18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SEMINAR GROUP 2 TEAM 8</a:t>
            </a: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DALINI VICKTORIA RAJANDHRAN (U1710158A)</a:t>
            </a: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NEO SAY YIN FLORENCE (U1910346G)</a:t>
            </a: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WANG WAYNE (U1920270G)</a:t>
            </a: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CHEE WEI KIAT COLIN (U1910457D)</a:t>
            </a: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70302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Difficulties in client retention</a:t>
            </a:r>
            <a:endParaRPr sz="1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698550" y="2876375"/>
            <a:ext cx="3749100" cy="1871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Firms/ Startups with smaller consumer base</a:t>
            </a:r>
            <a:endParaRPr sz="18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Char char="✔"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Sustained Engagement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Char char="✔"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Provide personalisation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4687100" y="2876375"/>
            <a:ext cx="3749100" cy="187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White Rock</a:t>
            </a:r>
            <a:endParaRPr sz="1800"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icksand"/>
              <a:buChar char="✖"/>
            </a:pPr>
            <a:r>
              <a:rPr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Costly to engage ALL clients on the same level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698550" y="986350"/>
            <a:ext cx="4999800" cy="1786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WIth </a:t>
            </a:r>
            <a:r>
              <a:rPr lang="en" sz="17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300</a:t>
            </a:r>
            <a:r>
              <a:rPr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Years of History, </a:t>
            </a: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Operating in </a:t>
            </a:r>
            <a:r>
              <a:rPr lang="en" sz="17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32</a:t>
            </a:r>
            <a:r>
              <a:rPr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markets globally</a:t>
            </a: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a </a:t>
            </a:r>
            <a:r>
              <a:rPr lang="en" sz="17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large web of intermediaries</a:t>
            </a:r>
            <a:r>
              <a:rPr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...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4" name="Google Shape;294;p52"/>
          <p:cNvSpPr txBox="1"/>
          <p:nvPr/>
        </p:nvSpPr>
        <p:spPr>
          <a:xfrm>
            <a:off x="5820550" y="1563700"/>
            <a:ext cx="20580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icksand Light"/>
                <a:ea typeface="Quicksand Light"/>
                <a:cs typeface="Quicksand Light"/>
                <a:sym typeface="Quicksand Light"/>
              </a:rPr>
              <a:t>Large Consumer Base</a:t>
            </a:r>
            <a:endParaRPr sz="20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title"/>
          </p:nvPr>
        </p:nvSpPr>
        <p:spPr>
          <a:xfrm>
            <a:off x="879750" y="2051850"/>
            <a:ext cx="73845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Comfortaa"/>
                <a:ea typeface="Comfortaa"/>
                <a:cs typeface="Comfortaa"/>
                <a:sym typeface="Comfortaa"/>
              </a:rPr>
              <a:t>Opportunities </a:t>
            </a:r>
            <a:endParaRPr sz="47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Comfortaa"/>
                <a:ea typeface="Comfortaa"/>
                <a:cs typeface="Comfortaa"/>
                <a:sym typeface="Comfortaa"/>
              </a:rPr>
              <a:t>to improve </a:t>
            </a:r>
            <a:endParaRPr sz="47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Comfortaa"/>
                <a:ea typeface="Comfortaa"/>
                <a:cs typeface="Comfortaa"/>
                <a:sym typeface="Comfortaa"/>
              </a:rPr>
              <a:t>client retention	</a:t>
            </a:r>
            <a:endParaRPr sz="6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1" name="Google Shape;301;p53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Churn Rate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7" name="Google Shape;307;p54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  <p:grpSp>
        <p:nvGrpSpPr>
          <p:cNvPr id="308" name="Google Shape;308;p54"/>
          <p:cNvGrpSpPr/>
          <p:nvPr/>
        </p:nvGrpSpPr>
        <p:grpSpPr>
          <a:xfrm>
            <a:off x="1331578" y="2164315"/>
            <a:ext cx="670617" cy="669366"/>
            <a:chOff x="1421638" y="4125629"/>
            <a:chExt cx="374709" cy="374010"/>
          </a:xfrm>
        </p:grpSpPr>
        <p:sp>
          <p:nvSpPr>
            <p:cNvPr id="309" name="Google Shape;309;p54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4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54"/>
          <p:cNvGrpSpPr/>
          <p:nvPr/>
        </p:nvGrpSpPr>
        <p:grpSpPr>
          <a:xfrm>
            <a:off x="6923858" y="2111033"/>
            <a:ext cx="670620" cy="695324"/>
            <a:chOff x="1297654" y="1504481"/>
            <a:chExt cx="349354" cy="362223"/>
          </a:xfrm>
        </p:grpSpPr>
        <p:sp>
          <p:nvSpPr>
            <p:cNvPr id="312" name="Google Shape;312;p54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4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4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54"/>
          <p:cNvGrpSpPr/>
          <p:nvPr/>
        </p:nvGrpSpPr>
        <p:grpSpPr>
          <a:xfrm>
            <a:off x="4241051" y="626844"/>
            <a:ext cx="670621" cy="668444"/>
            <a:chOff x="852385" y="1510916"/>
            <a:chExt cx="353145" cy="351998"/>
          </a:xfrm>
        </p:grpSpPr>
        <p:sp>
          <p:nvSpPr>
            <p:cNvPr id="316" name="Google Shape;316;p54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4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4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54"/>
          <p:cNvGrpSpPr/>
          <p:nvPr/>
        </p:nvGrpSpPr>
        <p:grpSpPr>
          <a:xfrm>
            <a:off x="3851291" y="3147131"/>
            <a:ext cx="446580" cy="572920"/>
            <a:chOff x="6974158" y="2789537"/>
            <a:chExt cx="255247" cy="327458"/>
          </a:xfrm>
        </p:grpSpPr>
        <p:sp>
          <p:nvSpPr>
            <p:cNvPr id="320" name="Google Shape;320;p54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4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4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4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4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4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54"/>
          <p:cNvGrpSpPr/>
          <p:nvPr/>
        </p:nvGrpSpPr>
        <p:grpSpPr>
          <a:xfrm>
            <a:off x="4825010" y="3148464"/>
            <a:ext cx="427412" cy="570920"/>
            <a:chOff x="7530697" y="2790299"/>
            <a:chExt cx="244291" cy="326314"/>
          </a:xfrm>
        </p:grpSpPr>
        <p:sp>
          <p:nvSpPr>
            <p:cNvPr id="327" name="Google Shape;327;p54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4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4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4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4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4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54"/>
          <p:cNvSpPr txBox="1"/>
          <p:nvPr/>
        </p:nvSpPr>
        <p:spPr>
          <a:xfrm>
            <a:off x="267825" y="2868225"/>
            <a:ext cx="2798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Increasing competition </a:t>
            </a:r>
            <a:endParaRPr sz="1300"/>
          </a:p>
        </p:txBody>
      </p:sp>
      <p:sp>
        <p:nvSpPr>
          <p:cNvPr id="334" name="Google Shape;334;p54"/>
          <p:cNvSpPr txBox="1"/>
          <p:nvPr/>
        </p:nvSpPr>
        <p:spPr>
          <a:xfrm>
            <a:off x="3071325" y="1354200"/>
            <a:ext cx="31089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Knowing how to retain existing clients is very important - predicting when or why clients churn</a:t>
            </a:r>
            <a:endParaRPr sz="1300" b="1"/>
          </a:p>
        </p:txBody>
      </p:sp>
      <p:sp>
        <p:nvSpPr>
          <p:cNvPr id="335" name="Google Shape;335;p54"/>
          <p:cNvSpPr txBox="1"/>
          <p:nvPr/>
        </p:nvSpPr>
        <p:spPr>
          <a:xfrm>
            <a:off x="6063213" y="2800350"/>
            <a:ext cx="2391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Accurate and timely prediction</a:t>
            </a:r>
            <a:endParaRPr sz="13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36" name="Google Shape;336;p54"/>
          <p:cNvSpPr txBox="1"/>
          <p:nvPr/>
        </p:nvSpPr>
        <p:spPr>
          <a:xfrm>
            <a:off x="2383675" y="3685800"/>
            <a:ext cx="44643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FACT: Banks can avoid up to 11% of churn just by being more proactive with client service at an early enough time period. </a:t>
            </a:r>
            <a:endParaRPr sz="13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337" name="Google Shape;337;p54"/>
          <p:cNvCxnSpPr/>
          <p:nvPr/>
        </p:nvCxnSpPr>
        <p:spPr>
          <a:xfrm flipH="1">
            <a:off x="2543400" y="2075875"/>
            <a:ext cx="490500" cy="296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54"/>
          <p:cNvCxnSpPr/>
          <p:nvPr/>
        </p:nvCxnSpPr>
        <p:spPr>
          <a:xfrm>
            <a:off x="6108325" y="2057400"/>
            <a:ext cx="440100" cy="3141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54"/>
          <p:cNvCxnSpPr/>
          <p:nvPr/>
        </p:nvCxnSpPr>
        <p:spPr>
          <a:xfrm>
            <a:off x="2778250" y="3276875"/>
            <a:ext cx="440100" cy="3141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54"/>
          <p:cNvCxnSpPr/>
          <p:nvPr/>
        </p:nvCxnSpPr>
        <p:spPr>
          <a:xfrm flipH="1">
            <a:off x="6003150" y="3281925"/>
            <a:ext cx="490500" cy="296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70302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Churn Rate</a:t>
            </a:r>
            <a:endParaRPr sz="1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6" name="Google Shape;346;p55"/>
          <p:cNvSpPr txBox="1">
            <a:spLocks noGrp="1"/>
          </p:cNvSpPr>
          <p:nvPr>
            <p:ph type="subTitle" idx="4294967295"/>
          </p:nvPr>
        </p:nvSpPr>
        <p:spPr>
          <a:xfrm>
            <a:off x="390900" y="1279225"/>
            <a:ext cx="8362200" cy="3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797825" y="1191000"/>
            <a:ext cx="3188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Most intuitive method :</a:t>
            </a:r>
            <a:endParaRPr sz="1600" u="sng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Conduct comprehensive feedback through client surveys</a:t>
            </a:r>
            <a:endParaRPr sz="16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28575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</a:pPr>
            <a:r>
              <a:rPr lang="en"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costly to implement </a:t>
            </a:r>
            <a:endParaRPr sz="16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2857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</a:pPr>
            <a:r>
              <a:rPr lang="en"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some clients may provide non-truthful responses resulting in response bias.</a:t>
            </a:r>
            <a:endParaRPr sz="16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4436700" y="1191000"/>
            <a:ext cx="368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The best approach :</a:t>
            </a:r>
            <a:endParaRPr sz="1600" u="sng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28575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</a:pPr>
            <a:r>
              <a:rPr lang="en"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Use advanced data science and machine learning techniques </a:t>
            </a:r>
            <a:endParaRPr sz="16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28575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Quicksand Light"/>
              <a:buChar char="●"/>
            </a:pPr>
            <a:r>
              <a:rPr lang="en"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Develop models which learn from data involving past client behaviours to find triggers which will contribute to churning and use this to predict future occurrences and odds of client churn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70302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Client Retargeting</a:t>
            </a:r>
            <a:endParaRPr sz="1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56"/>
          <p:cNvSpPr txBox="1">
            <a:spLocks noGrp="1"/>
          </p:cNvSpPr>
          <p:nvPr>
            <p:ph type="subTitle" idx="4294967295"/>
          </p:nvPr>
        </p:nvSpPr>
        <p:spPr>
          <a:xfrm>
            <a:off x="781725" y="1126834"/>
            <a:ext cx="72090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Identification of current clients who we should target our marketing efforts at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1907738" y="1618225"/>
            <a:ext cx="1547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Quicksand Light"/>
                <a:ea typeface="Quicksand Light"/>
                <a:cs typeface="Quicksand Light"/>
                <a:sym typeface="Quicksand Light"/>
              </a:rPr>
              <a:t>Identify a possible pool of clients who are likely to churn,</a:t>
            </a:r>
            <a:endParaRPr sz="1300"/>
          </a:p>
        </p:txBody>
      </p:sp>
      <p:sp>
        <p:nvSpPr>
          <p:cNvPr id="358" name="Google Shape;358;p56"/>
          <p:cNvSpPr txBox="1"/>
          <p:nvPr/>
        </p:nvSpPr>
        <p:spPr>
          <a:xfrm>
            <a:off x="4355328" y="1622638"/>
            <a:ext cx="20877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Quicksand Light"/>
                <a:ea typeface="Quicksand Light"/>
                <a:cs typeface="Quicksand Light"/>
                <a:sym typeface="Quicksand Light"/>
              </a:rPr>
              <a:t>Retarget high churn potential clients with new products to rejuvenate their client life cycle with the bank</a:t>
            </a:r>
            <a:endParaRPr sz="1300"/>
          </a:p>
        </p:txBody>
      </p:sp>
      <p:sp>
        <p:nvSpPr>
          <p:cNvPr id="359" name="Google Shape;359;p56"/>
          <p:cNvSpPr txBox="1"/>
          <p:nvPr/>
        </p:nvSpPr>
        <p:spPr>
          <a:xfrm>
            <a:off x="3253575" y="3487000"/>
            <a:ext cx="22653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allows the bank to  reconnect and communicate with their clients.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5598825" y="3433700"/>
            <a:ext cx="23919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opportunity to provide a    better product to the client           to improve product match         </a:t>
            </a:r>
            <a:endParaRPr/>
          </a:p>
        </p:txBody>
      </p:sp>
      <p:sp>
        <p:nvSpPr>
          <p:cNvPr id="361" name="Google Shape;361;p56"/>
          <p:cNvSpPr/>
          <p:nvPr/>
        </p:nvSpPr>
        <p:spPr>
          <a:xfrm>
            <a:off x="6683475" y="1775850"/>
            <a:ext cx="2173800" cy="1333500"/>
          </a:xfrm>
          <a:prstGeom prst="wedgeRoundRectCallout">
            <a:avLst>
              <a:gd name="adj1" fmla="val -72563"/>
              <a:gd name="adj2" fmla="val 43523"/>
              <a:gd name="adj3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“ Top 3 reasons why bank clients churn is due to ‘Poor Service’ , ‘Poor Communication’ and ‘Poor Product Match’ ”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~Qualtrics Banking Report</a:t>
            </a:r>
            <a:endParaRPr sz="10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76" y="1634950"/>
            <a:ext cx="570474" cy="5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6"/>
          <p:cNvSpPr txBox="1">
            <a:spLocks noGrp="1"/>
          </p:cNvSpPr>
          <p:nvPr>
            <p:ph type="title" idx="4294967295"/>
          </p:nvPr>
        </p:nvSpPr>
        <p:spPr>
          <a:xfrm>
            <a:off x="1416262" y="1694185"/>
            <a:ext cx="4125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351" y="1634925"/>
            <a:ext cx="570474" cy="5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>
            <a:spLocks noGrp="1"/>
          </p:cNvSpPr>
          <p:nvPr>
            <p:ph type="title" idx="4294967295"/>
          </p:nvPr>
        </p:nvSpPr>
        <p:spPr>
          <a:xfrm>
            <a:off x="3701323" y="1694150"/>
            <a:ext cx="4914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</a:t>
            </a:r>
            <a:endParaRPr sz="1800"/>
          </a:p>
        </p:txBody>
      </p:sp>
      <p:cxnSp>
        <p:nvCxnSpPr>
          <p:cNvPr id="366" name="Google Shape;366;p56"/>
          <p:cNvCxnSpPr/>
          <p:nvPr/>
        </p:nvCxnSpPr>
        <p:spPr>
          <a:xfrm flipH="1">
            <a:off x="4630450" y="3045775"/>
            <a:ext cx="4677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56"/>
          <p:cNvCxnSpPr/>
          <p:nvPr/>
        </p:nvCxnSpPr>
        <p:spPr>
          <a:xfrm>
            <a:off x="5923575" y="3021575"/>
            <a:ext cx="577500" cy="4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879750" y="1899450"/>
            <a:ext cx="73845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Proposed Solution: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"/>
                <a:ea typeface="Comfortaa"/>
                <a:cs typeface="Comfortaa"/>
                <a:sym typeface="Comfortaa"/>
              </a:rPr>
              <a:t>Client Retention Priority Model</a:t>
            </a:r>
            <a:endParaRPr sz="6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3" name="Google Shape;373;p57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461" y="312025"/>
            <a:ext cx="2301074" cy="5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8"/>
          <p:cNvSpPr txBox="1">
            <a:spLocks noGrp="1"/>
          </p:cNvSpPr>
          <p:nvPr>
            <p:ph type="title" idx="4294967295"/>
          </p:nvPr>
        </p:nvSpPr>
        <p:spPr>
          <a:xfrm>
            <a:off x="3740049" y="371250"/>
            <a:ext cx="17607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mfortaa"/>
                <a:ea typeface="Comfortaa"/>
                <a:cs typeface="Comfortaa"/>
                <a:sym typeface="Comfortaa"/>
              </a:rPr>
              <a:t>Churn Model</a:t>
            </a:r>
            <a:endParaRPr sz="18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1781650" y="1356900"/>
            <a:ext cx="56775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latin typeface="Quicksand Light"/>
                <a:ea typeface="Quicksand Light"/>
                <a:cs typeface="Quicksand Light"/>
                <a:sym typeface="Quicksand Light"/>
              </a:rPr>
              <a:t>Identify clients who are likely to churn based on certain variables </a:t>
            </a:r>
            <a:endParaRPr sz="15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5715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latin typeface="Quicksand Light"/>
                <a:ea typeface="Quicksand Light"/>
                <a:cs typeface="Quicksand Light"/>
                <a:sym typeface="Quicksand Light"/>
              </a:rPr>
              <a:t>Filter out these clients - allow for better view on the clients the company should spend more resources retargeting</a:t>
            </a:r>
            <a:endParaRPr sz="15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 Light"/>
                <a:ea typeface="Quicksand Light"/>
                <a:cs typeface="Quicksand Light"/>
                <a:sym typeface="Quicksand Light"/>
              </a:rPr>
              <a:t>* From the developed model coupled with expert opinion, we found “Number of Products” to be a significant variable in influencing churn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461" y="312025"/>
            <a:ext cx="2301074" cy="5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>
            <a:spLocks noGrp="1"/>
          </p:cNvSpPr>
          <p:nvPr>
            <p:ph type="title" idx="4294967295"/>
          </p:nvPr>
        </p:nvSpPr>
        <p:spPr>
          <a:xfrm>
            <a:off x="3740049" y="371250"/>
            <a:ext cx="17607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mfortaa"/>
                <a:ea typeface="Comfortaa"/>
                <a:cs typeface="Comfortaa"/>
                <a:sym typeface="Comfortaa"/>
              </a:rPr>
              <a:t>Churn Model</a:t>
            </a:r>
            <a:endParaRPr sz="18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8" name="Google Shape;388;p59"/>
          <p:cNvSpPr txBox="1"/>
          <p:nvPr/>
        </p:nvSpPr>
        <p:spPr>
          <a:xfrm>
            <a:off x="1781638" y="1081875"/>
            <a:ext cx="56775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 Light"/>
                <a:ea typeface="Quicksand Light"/>
                <a:cs typeface="Quicksand Light"/>
                <a:sym typeface="Quicksand Light"/>
              </a:rPr>
              <a:t>- “Number of Products” a significant variable in influencing churn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300">
                <a:latin typeface="Quicksand Light"/>
                <a:ea typeface="Quicksand Light"/>
                <a:cs typeface="Quicksand Light"/>
                <a:sym typeface="Quicksand Light"/>
              </a:rPr>
              <a:t>CART model variable importance for age is the highest, followed by number of products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0000"/>
              </a:solidFill>
            </a:endParaRPr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36" y="2073225"/>
            <a:ext cx="8452114" cy="44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0" name="Google Shape;390;p59"/>
          <p:cNvSpPr txBox="1"/>
          <p:nvPr/>
        </p:nvSpPr>
        <p:spPr>
          <a:xfrm>
            <a:off x="1869988" y="2622975"/>
            <a:ext cx="55008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3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OR from logistic model suggests that the more number of products owned by the client, the less likely he will churn</a:t>
            </a:r>
            <a:endParaRPr sz="130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91" name="Google Shape;391;p59"/>
          <p:cNvSpPr txBox="1"/>
          <p:nvPr/>
        </p:nvSpPr>
        <p:spPr>
          <a:xfrm>
            <a:off x="1918138" y="4015575"/>
            <a:ext cx="5404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3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Can spend resources promoting products to clients who are predicted to churn to induce them to act otherwise</a:t>
            </a:r>
            <a:endParaRPr/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188" y="3363075"/>
            <a:ext cx="5943600" cy="685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393" name="Google Shape;393;p59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478975" y="126225"/>
            <a:ext cx="4323824" cy="8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/>
        </p:nvSpPr>
        <p:spPr>
          <a:xfrm>
            <a:off x="3016775" y="342700"/>
            <a:ext cx="3515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Product Acceptance Model</a:t>
            </a:r>
            <a:endParaRPr sz="1800"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1811950" y="1328450"/>
            <a:ext cx="551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Predict the likelihood of one taking up a product with the company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2286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Further streamline clients : Identify those who are of higher priority ( likely to churn but are predicted to accept additional products from us)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2286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reduce the likelihood of them churning.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70302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Client Retention Priority Model </a:t>
            </a:r>
            <a:endParaRPr sz="1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1"/>
          <p:cNvSpPr txBox="1">
            <a:spLocks noGrp="1"/>
          </p:cNvSpPr>
          <p:nvPr>
            <p:ph type="subTitle" idx="4294967295"/>
          </p:nvPr>
        </p:nvSpPr>
        <p:spPr>
          <a:xfrm>
            <a:off x="931200" y="1060225"/>
            <a:ext cx="7281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Integrate results from both models to give the company an accurate representation on specific individuals and their priority level</a:t>
            </a:r>
            <a:endParaRPr strike="sng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8" name="Google Shape;408;p61"/>
          <p:cNvGraphicFramePr/>
          <p:nvPr/>
        </p:nvGraphicFramePr>
        <p:xfrm>
          <a:off x="1768038" y="4201325"/>
          <a:ext cx="5607900" cy="385572"/>
        </p:xfrm>
        <a:graphic>
          <a:graphicData uri="http://schemas.openxmlformats.org/drawingml/2006/table">
            <a:tbl>
              <a:tblPr>
                <a:noFill/>
                <a:tableStyleId>{7728E563-E975-4D5B-816C-48DFE826DECD}</a:tableStyleId>
              </a:tblPr>
              <a:tblGrid>
                <a:gridCol w="560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Client Retention Priority = Churn + (Churn x Acceptance)</a:t>
                      </a:r>
                      <a:endParaRPr sz="1600" b="1" i="1"/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9" name="Google Shape;409;p61"/>
          <p:cNvGraphicFramePr/>
          <p:nvPr/>
        </p:nvGraphicFramePr>
        <p:xfrm>
          <a:off x="1973313" y="1943375"/>
          <a:ext cx="5287150" cy="1930400"/>
        </p:xfrm>
        <a:graphic>
          <a:graphicData uri="http://schemas.openxmlformats.org/drawingml/2006/table">
            <a:tbl>
              <a:tblPr>
                <a:noFill/>
                <a:tableStyleId>{7728E563-E975-4D5B-816C-48DFE826DECD}</a:tableStyleId>
              </a:tblPr>
              <a:tblGrid>
                <a:gridCol w="115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Churn</a:t>
                      </a:r>
                      <a:endParaRPr sz="16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Acceptance</a:t>
                      </a:r>
                      <a:endParaRPr sz="16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Priority Indicator</a:t>
                      </a:r>
                      <a:endParaRPr sz="16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 (No Priority)</a:t>
                      </a: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 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 (No Priority)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 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 (Low Priority)</a:t>
                      </a:r>
                      <a:endParaRPr sz="16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</a:t>
                      </a:r>
                      <a:endParaRPr sz="16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 (High Priority)</a:t>
                      </a:r>
                      <a:endParaRPr sz="1600"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0" name="Google Shape;410;p61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4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791847" y="3775592"/>
            <a:ext cx="896112" cy="8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51279" y="2509037"/>
            <a:ext cx="777239" cy="71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9529" y="3778812"/>
            <a:ext cx="777239" cy="71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4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650097" y="2545267"/>
            <a:ext cx="896112" cy="8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02" y="1325350"/>
            <a:ext cx="781650" cy="7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4"/>
          <p:cNvSpPr txBox="1">
            <a:spLocks noGrp="1"/>
          </p:cNvSpPr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fortaa"/>
                <a:ea typeface="Comfortaa"/>
                <a:cs typeface="Comfortaa"/>
                <a:sym typeface="Comfortaa"/>
              </a:rPr>
              <a:t>Table of Contents</a:t>
            </a:r>
            <a:endParaRPr sz="2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44"/>
          <p:cNvSpPr txBox="1">
            <a:spLocks noGrp="1"/>
          </p:cNvSpPr>
          <p:nvPr>
            <p:ph type="subTitle" idx="3"/>
          </p:nvPr>
        </p:nvSpPr>
        <p:spPr>
          <a:xfrm>
            <a:off x="5713800" y="1011000"/>
            <a:ext cx="3127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Proposed Solution -</a:t>
            </a:r>
            <a:r>
              <a:rPr lang="en">
                <a:uFill>
                  <a:noFill/>
                </a:uFill>
                <a:hlinkClick r:id="rId5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Acceptance Model	</a:t>
            </a:r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subTitle" idx="1"/>
          </p:nvPr>
        </p:nvSpPr>
        <p:spPr>
          <a:xfrm>
            <a:off x="1488975" y="1057275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subTitle" idx="2"/>
          </p:nvPr>
        </p:nvSpPr>
        <p:spPr>
          <a:xfrm>
            <a:off x="1488975" y="1352675"/>
            <a:ext cx="29154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Business Problem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/>
              <a:t>Challenges &amp; Consequences of inefficient  client retention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Opportunities to improve client retention</a:t>
            </a: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000"/>
          </a:p>
        </p:txBody>
      </p:sp>
      <p:sp>
        <p:nvSpPr>
          <p:cNvPr id="188" name="Google Shape;188;p44"/>
          <p:cNvSpPr txBox="1">
            <a:spLocks noGrp="1"/>
          </p:cNvSpPr>
          <p:nvPr>
            <p:ph type="title" idx="7"/>
          </p:nvPr>
        </p:nvSpPr>
        <p:spPr>
          <a:xfrm>
            <a:off x="758328" y="1401238"/>
            <a:ext cx="5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44"/>
          <p:cNvSpPr txBox="1">
            <a:spLocks noGrp="1"/>
          </p:cNvSpPr>
          <p:nvPr>
            <p:ph type="title" idx="9"/>
          </p:nvPr>
        </p:nvSpPr>
        <p:spPr>
          <a:xfrm>
            <a:off x="774153" y="267534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title" idx="8"/>
          </p:nvPr>
        </p:nvSpPr>
        <p:spPr>
          <a:xfrm>
            <a:off x="797711" y="3852300"/>
            <a:ext cx="60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44"/>
          <p:cNvSpPr txBox="1">
            <a:spLocks noGrp="1"/>
          </p:cNvSpPr>
          <p:nvPr>
            <p:ph type="title" idx="15"/>
          </p:nvPr>
        </p:nvSpPr>
        <p:spPr>
          <a:xfrm>
            <a:off x="4915911" y="118734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" name="Google Shape;192;p44"/>
          <p:cNvSpPr txBox="1">
            <a:spLocks noGrp="1"/>
          </p:cNvSpPr>
          <p:nvPr>
            <p:ph type="subTitle" idx="6"/>
          </p:nvPr>
        </p:nvSpPr>
        <p:spPr>
          <a:xfrm>
            <a:off x="5752549" y="1668225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Product Acceptance Model - Logistic	</a:t>
            </a:r>
            <a:endParaRPr sz="9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Product Acceptance </a:t>
            </a:r>
            <a:r>
              <a:rPr lang="en" sz="900">
                <a:uFill>
                  <a:noFill/>
                </a:uFill>
                <a:hlinkClick r:id="rId6"/>
              </a:rPr>
              <a:t>Model - CART</a:t>
            </a:r>
            <a:r>
              <a:rPr lang="en" sz="1000"/>
              <a:t>	</a:t>
            </a:r>
            <a:endParaRPr sz="1000"/>
          </a:p>
        </p:txBody>
      </p:sp>
      <p:pic>
        <p:nvPicPr>
          <p:cNvPr id="193" name="Google Shape;193;p44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791847" y="1057267"/>
            <a:ext cx="896112" cy="83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4"/>
          <p:cNvSpPr txBox="1">
            <a:spLocks noGrp="1"/>
          </p:cNvSpPr>
          <p:nvPr>
            <p:ph type="subTitle" idx="5"/>
          </p:nvPr>
        </p:nvSpPr>
        <p:spPr>
          <a:xfrm>
            <a:off x="5713800" y="2386475"/>
            <a:ext cx="25344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Limitations of Solution	 </a:t>
            </a:r>
            <a:endParaRPr/>
          </a:p>
        </p:txBody>
      </p:sp>
      <p:sp>
        <p:nvSpPr>
          <p:cNvPr id="195" name="Google Shape;195;p44"/>
          <p:cNvSpPr txBox="1">
            <a:spLocks noGrp="1"/>
          </p:cNvSpPr>
          <p:nvPr>
            <p:ph type="title" idx="9"/>
          </p:nvPr>
        </p:nvSpPr>
        <p:spPr>
          <a:xfrm>
            <a:off x="4915903" y="261154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5"/>
          </p:nvPr>
        </p:nvSpPr>
        <p:spPr>
          <a:xfrm>
            <a:off x="1488975" y="3555338"/>
            <a:ext cx="25344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Proposed Solution - Churn Model</a:t>
            </a:r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subTitle" idx="6"/>
          </p:nvPr>
        </p:nvSpPr>
        <p:spPr>
          <a:xfrm>
            <a:off x="1488974" y="4149237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Churn Model - Logistic	</a:t>
            </a:r>
            <a:endParaRPr sz="9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Churn Model - CART</a:t>
            </a:r>
            <a:r>
              <a:rPr lang="en" sz="1000"/>
              <a:t>	</a:t>
            </a:r>
            <a:endParaRPr sz="1000"/>
          </a:p>
        </p:txBody>
      </p:sp>
      <p:sp>
        <p:nvSpPr>
          <p:cNvPr id="198" name="Google Shape;198;p44"/>
          <p:cNvSpPr txBox="1">
            <a:spLocks noGrp="1"/>
          </p:cNvSpPr>
          <p:nvPr>
            <p:ph type="subTitle" idx="5"/>
          </p:nvPr>
        </p:nvSpPr>
        <p:spPr>
          <a:xfrm>
            <a:off x="1470000" y="2386475"/>
            <a:ext cx="25344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 </a:t>
            </a:r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ubTitle" idx="6"/>
          </p:nvPr>
        </p:nvSpPr>
        <p:spPr>
          <a:xfrm>
            <a:off x="1470000" y="2701888"/>
            <a:ext cx="2534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Preparation of Datasets</a:t>
            </a:r>
            <a:endParaRPr sz="9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Predictive Techniques and their Basis of Comparison</a:t>
            </a:r>
            <a:endParaRPr sz="1000"/>
          </a:p>
        </p:txBody>
      </p:sp>
      <p:sp>
        <p:nvSpPr>
          <p:cNvPr id="200" name="Google Shape;200;p44"/>
          <p:cNvSpPr txBox="1">
            <a:spLocks noGrp="1"/>
          </p:cNvSpPr>
          <p:nvPr>
            <p:ph type="title" idx="15"/>
          </p:nvPr>
        </p:nvSpPr>
        <p:spPr>
          <a:xfrm>
            <a:off x="4915911" y="3905670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sz="1800" b="1">
              <a:solidFill>
                <a:schemeClr val="accent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01" name="Google Shape;201;p44"/>
          <p:cNvSpPr txBox="1"/>
          <p:nvPr/>
        </p:nvSpPr>
        <p:spPr>
          <a:xfrm>
            <a:off x="5628525" y="3603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Optimisation of Resource Allocation Process &amp; Conclusion</a:t>
            </a:r>
            <a:endParaRPr sz="1800" b="1">
              <a:solidFill>
                <a:schemeClr val="accent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>
            <a:spLocks noGrp="1"/>
          </p:cNvSpPr>
          <p:nvPr>
            <p:ph type="title"/>
          </p:nvPr>
        </p:nvSpPr>
        <p:spPr>
          <a:xfrm>
            <a:off x="879750" y="1899450"/>
            <a:ext cx="75453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Proposed Solution: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"/>
                <a:ea typeface="Comfortaa"/>
                <a:cs typeface="Comfortaa"/>
                <a:sym typeface="Comfortaa"/>
              </a:rPr>
              <a:t>Preparation of Dataset</a:t>
            </a:r>
            <a:endParaRPr sz="6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6" name="Google Shape;416;p62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66273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Preparation of Dataset</a:t>
            </a:r>
            <a:endParaRPr sz="68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subTitle" idx="4294967295"/>
          </p:nvPr>
        </p:nvSpPr>
        <p:spPr>
          <a:xfrm>
            <a:off x="1392875" y="1640700"/>
            <a:ext cx="6627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 found on Kaggle: (1) Bank Churn &amp; (2) Personal Loan Classification.</a:t>
            </a:r>
            <a:endParaRPr/>
          </a:p>
          <a:p>
            <a:pPr marL="457200" lvl="0" indent="-3302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Did the necessary adjustments to the variable columns by identifying the appropriate continuous and categorical variables. 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66273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Cleaning of Dataset</a:t>
            </a:r>
            <a:endParaRPr sz="68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subTitle" idx="4294967295"/>
          </p:nvPr>
        </p:nvSpPr>
        <p:spPr>
          <a:xfrm>
            <a:off x="726225" y="1028075"/>
            <a:ext cx="7097700" cy="1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Checking for duplicate and missing values 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Bank Churn dataset was rather clean 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Personal Loan Classification dataset found that some clients had negative values for years of professional experience.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4"/>
          <p:cNvSpPr txBox="1"/>
          <p:nvPr/>
        </p:nvSpPr>
        <p:spPr>
          <a:xfrm>
            <a:off x="4788475" y="458010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625" y="2376275"/>
            <a:ext cx="5091297" cy="26210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31" name="Google Shape;431;p64"/>
          <p:cNvSpPr/>
          <p:nvPr/>
        </p:nvSpPr>
        <p:spPr>
          <a:xfrm>
            <a:off x="3626700" y="3163475"/>
            <a:ext cx="775500" cy="78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4"/>
          <p:cNvSpPr/>
          <p:nvPr/>
        </p:nvSpPr>
        <p:spPr>
          <a:xfrm>
            <a:off x="3626700" y="3288900"/>
            <a:ext cx="775500" cy="125400"/>
          </a:xfrm>
          <a:prstGeom prst="rect">
            <a:avLst/>
          </a:prstGeom>
          <a:solidFill>
            <a:srgbClr val="FFFF00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4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66273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Cleaning of Dataset</a:t>
            </a:r>
            <a:endParaRPr sz="68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5"/>
          <p:cNvSpPr txBox="1">
            <a:spLocks noGrp="1"/>
          </p:cNvSpPr>
          <p:nvPr>
            <p:ph type="subTitle" idx="4294967295"/>
          </p:nvPr>
        </p:nvSpPr>
        <p:spPr>
          <a:xfrm>
            <a:off x="608575" y="1086000"/>
            <a:ext cx="21954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 proper description given to address the interpretation of negative experience - assumed that those were erroneous rows </a:t>
            </a:r>
            <a:endParaRPr sz="15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-&gt; Use the </a:t>
            </a: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median</a:t>
            </a:r>
            <a:r>
              <a:rPr lang="en" sz="1500"/>
              <a:t> years of experience for each age to estimate years of experience.</a:t>
            </a:r>
            <a:endParaRPr sz="150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650" y="1086000"/>
            <a:ext cx="4982823" cy="3570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41" name="Google Shape;441;p65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>
            <a:spLocks noGrp="1"/>
          </p:cNvSpPr>
          <p:nvPr>
            <p:ph type="title"/>
          </p:nvPr>
        </p:nvSpPr>
        <p:spPr>
          <a:xfrm>
            <a:off x="879750" y="1899450"/>
            <a:ext cx="71664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omfortaa"/>
                <a:ea typeface="Comfortaa"/>
                <a:cs typeface="Comfortaa"/>
                <a:sym typeface="Comfortaa"/>
              </a:rPr>
              <a:t>Proposed Solution: </a:t>
            </a:r>
            <a:endParaRPr sz="3000" b="1">
              <a:latin typeface="Comfortaa"/>
              <a:ea typeface="Comfortaa"/>
              <a:cs typeface="Comfortaa"/>
              <a:sym typeface="Comfortaa"/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latin typeface="Comfortaa"/>
                <a:ea typeface="Comfortaa"/>
                <a:cs typeface="Comfortaa"/>
                <a:sym typeface="Comfortaa"/>
              </a:rPr>
              <a:t>Predictive Techniques and their Basis of Comparison</a:t>
            </a:r>
            <a:endParaRPr sz="4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>
            <a:spLocks noGrp="1"/>
          </p:cNvSpPr>
          <p:nvPr>
            <p:ph type="title"/>
          </p:nvPr>
        </p:nvSpPr>
        <p:spPr>
          <a:xfrm>
            <a:off x="1635750" y="229113"/>
            <a:ext cx="5872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"/>
                <a:ea typeface="Comfortaa"/>
                <a:cs typeface="Comfortaa"/>
                <a:sym typeface="Comfortaa"/>
              </a:rPr>
              <a:t>Predictive techniques and their basis of comparison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53" name="Google Shape;453;p67"/>
          <p:cNvSpPr txBox="1">
            <a:spLocks noGrp="1"/>
          </p:cNvSpPr>
          <p:nvPr>
            <p:ph type="subTitle" idx="4294967295"/>
          </p:nvPr>
        </p:nvSpPr>
        <p:spPr>
          <a:xfrm>
            <a:off x="1908000" y="1361675"/>
            <a:ext cx="5328000" cy="31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to compare logistic regression and CART models.</a:t>
            </a:r>
            <a:endParaRPr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"/>
              <a:t>Outcome variable is categorical </a:t>
            </a:r>
            <a:endParaRPr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"/>
              <a:t>simple, easy to understand and implement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obtaining the optimal models for each predictive technique, we: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AutoNum type="arabicParenR"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Compare between Logistic and CART accuracies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AutoNum type="arabicParenR"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Consider the practicality of implementation of each model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>
            <a:spLocks noGrp="1"/>
          </p:cNvSpPr>
          <p:nvPr>
            <p:ph type="subTitle" idx="4294967295"/>
          </p:nvPr>
        </p:nvSpPr>
        <p:spPr>
          <a:xfrm>
            <a:off x="1327775" y="1197600"/>
            <a:ext cx="65121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AutoNum type="arabicParenR"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Compare between Logistic and CART accuracies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misclassification error</a:t>
            </a:r>
            <a:endParaRPr sz="150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arenR"/>
            </a:pPr>
            <a:r>
              <a:rPr lang="en" sz="1500"/>
              <a:t>the frequency and type of misclassification error that has occurred - lower false positives or false negatives reflects a model with higher accuracy.</a:t>
            </a:r>
            <a:endParaRPr sz="1500"/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"/>
              <a:buAutoNum type="arabicParenR"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Consider the practicality of implementation of each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8"/>
          <p:cNvSpPr txBox="1">
            <a:spLocks noGrp="1"/>
          </p:cNvSpPr>
          <p:nvPr>
            <p:ph type="title"/>
          </p:nvPr>
        </p:nvSpPr>
        <p:spPr>
          <a:xfrm>
            <a:off x="1635750" y="229113"/>
            <a:ext cx="5872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"/>
                <a:ea typeface="Comfortaa"/>
                <a:cs typeface="Comfortaa"/>
                <a:sym typeface="Comfortaa"/>
              </a:rPr>
              <a:t>Predictive techniques and their basis of comparison</a:t>
            </a:r>
            <a:endParaRPr sz="27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61" name="Google Shape;461;p68"/>
          <p:cNvSpPr/>
          <p:nvPr/>
        </p:nvSpPr>
        <p:spPr>
          <a:xfrm>
            <a:off x="2660100" y="3353475"/>
            <a:ext cx="3823800" cy="1238700"/>
          </a:xfrm>
          <a:prstGeom prst="horizontalScroll">
            <a:avLst>
              <a:gd name="adj" fmla="val 12500"/>
            </a:avLst>
          </a:prstGeom>
          <a:solidFill>
            <a:schemeClr val="accent3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Conclude on which model to use by weighing both the accuracy and  practicality  of each model.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/>
          </a:p>
        </p:txBody>
      </p:sp>
      <p:sp>
        <p:nvSpPr>
          <p:cNvPr id="462" name="Google Shape;462;p68"/>
          <p:cNvSpPr txBox="1"/>
          <p:nvPr/>
        </p:nvSpPr>
        <p:spPr>
          <a:xfrm>
            <a:off x="6752100" y="0"/>
            <a:ext cx="2391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Florence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>
            <a:spLocks noGrp="1"/>
          </p:cNvSpPr>
          <p:nvPr>
            <p:ph type="subTitle" idx="1"/>
          </p:nvPr>
        </p:nvSpPr>
        <p:spPr>
          <a:xfrm>
            <a:off x="2294125" y="3008875"/>
            <a:ext cx="4555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Churn Model - Logistic Regression</a:t>
            </a:r>
            <a:endParaRPr sz="15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Churn Model - CART</a:t>
            </a:r>
            <a:endParaRPr sz="1500"/>
          </a:p>
          <a:p>
            <a:pPr marL="0" lvl="0" indent="0" algn="ctr" rtl="0">
              <a:spcBef>
                <a:spcPts val="10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468" name="Google Shape;468;p69"/>
          <p:cNvSpPr txBox="1">
            <a:spLocks noGrp="1"/>
          </p:cNvSpPr>
          <p:nvPr>
            <p:ph type="title"/>
          </p:nvPr>
        </p:nvSpPr>
        <p:spPr>
          <a:xfrm>
            <a:off x="1806625" y="1664275"/>
            <a:ext cx="55308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omfortaa"/>
                <a:ea typeface="Comfortaa"/>
                <a:cs typeface="Comfortaa"/>
                <a:sym typeface="Comfortaa"/>
              </a:rPr>
              <a:t>Proposed Solution: </a:t>
            </a:r>
            <a:endParaRPr sz="3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omfortaa"/>
                <a:ea typeface="Comfortaa"/>
                <a:cs typeface="Comfortaa"/>
                <a:sym typeface="Comfortaa"/>
              </a:rPr>
              <a:t>Churn Model</a:t>
            </a:r>
            <a:endParaRPr sz="6800"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Visualization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313" y="892300"/>
            <a:ext cx="3161375" cy="36633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75" name="Google Shape;475;p70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Visualization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l="3688"/>
          <a:stretch/>
        </p:blipFill>
        <p:spPr>
          <a:xfrm>
            <a:off x="2766875" y="920275"/>
            <a:ext cx="3610245" cy="37360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82" name="Google Shape;482;p71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2294125" y="2704075"/>
            <a:ext cx="45558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Business Problem	</a:t>
            </a:r>
            <a:endParaRPr sz="1300"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Challenges surrounding client retention</a:t>
            </a:r>
            <a:endParaRPr sz="1300"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Consequences of inefficient client retention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Opportunities to improve client retention</a:t>
            </a:r>
            <a:r>
              <a:rPr lang="en"/>
              <a:t>	</a:t>
            </a:r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title"/>
          </p:nvPr>
        </p:nvSpPr>
        <p:spPr>
          <a:xfrm>
            <a:off x="1806625" y="1561000"/>
            <a:ext cx="55308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latin typeface="Comfortaa"/>
                <a:ea typeface="Comfortaa"/>
                <a:cs typeface="Comfortaa"/>
                <a:sym typeface="Comfortaa"/>
              </a:rPr>
              <a:t>Overview</a:t>
            </a:r>
            <a:endParaRPr sz="7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8" name="Google Shape;208;p45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Visualization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88" name="Google Shape;4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900" y="921050"/>
            <a:ext cx="4312185" cy="36633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>
            <a:spLocks noGrp="1"/>
          </p:cNvSpPr>
          <p:nvPr>
            <p:ph type="title"/>
          </p:nvPr>
        </p:nvSpPr>
        <p:spPr>
          <a:xfrm>
            <a:off x="2060750" y="420250"/>
            <a:ext cx="49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94" name="Google Shape;4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525" y="810550"/>
            <a:ext cx="3686942" cy="38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3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250" y="816950"/>
            <a:ext cx="3715500" cy="38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4"/>
          <p:cNvSpPr txBox="1">
            <a:spLocks noGrp="1"/>
          </p:cNvSpPr>
          <p:nvPr>
            <p:ph type="title"/>
          </p:nvPr>
        </p:nvSpPr>
        <p:spPr>
          <a:xfrm>
            <a:off x="2060750" y="420250"/>
            <a:ext cx="49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2" name="Google Shape;502;p74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>
            <a:spLocks noGrp="1"/>
          </p:cNvSpPr>
          <p:nvPr>
            <p:ph type="title"/>
          </p:nvPr>
        </p:nvSpPr>
        <p:spPr>
          <a:xfrm>
            <a:off x="1835550" y="401100"/>
            <a:ext cx="54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Is EstimatedSalary a weak predictor?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8" name="Google Shape;508;p75"/>
          <p:cNvSpPr txBox="1"/>
          <p:nvPr/>
        </p:nvSpPr>
        <p:spPr>
          <a:xfrm>
            <a:off x="1499975" y="2081825"/>
            <a:ext cx="71025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sd(churn$EstimatedSalary) = $57510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churn$EstimatedSalary57510 &lt;- churn$EstimatedSalary / 57510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9" name="Google Shape;509;p75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35025"/>
            <a:ext cx="78867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8138"/>
            <a:ext cx="8839200" cy="73296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6"/>
          <p:cNvSpPr txBox="1"/>
          <p:nvPr/>
        </p:nvSpPr>
        <p:spPr>
          <a:xfrm>
            <a:off x="490375" y="3576825"/>
            <a:ext cx="8025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Since a $57510 increase in Estimated Salary only increases the Odds of ‘Exited’ by a mere factor of 1.028, Estimated Salary is indeed a weak predictor.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7" name="Google Shape;517;p76"/>
          <p:cNvSpPr txBox="1">
            <a:spLocks noGrp="1"/>
          </p:cNvSpPr>
          <p:nvPr>
            <p:ph type="title"/>
          </p:nvPr>
        </p:nvSpPr>
        <p:spPr>
          <a:xfrm>
            <a:off x="1835550" y="401100"/>
            <a:ext cx="54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Is EstimatedSalary a weak predictor?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8" name="Google Shape;518;p76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13" y="1626176"/>
            <a:ext cx="7990174" cy="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63" y="2989449"/>
            <a:ext cx="8062675" cy="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7"/>
          <p:cNvSpPr txBox="1">
            <a:spLocks noGrp="1"/>
          </p:cNvSpPr>
          <p:nvPr>
            <p:ph type="title"/>
          </p:nvPr>
        </p:nvSpPr>
        <p:spPr>
          <a:xfrm>
            <a:off x="1835550" y="401100"/>
            <a:ext cx="54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6" name="Google Shape;526;p77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CART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2" name="Google Shape;5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858275"/>
            <a:ext cx="5036950" cy="373175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33" name="Google Shape;533;p78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9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 - CART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9" name="Google Shape;5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5" y="2018600"/>
            <a:ext cx="7717599" cy="8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9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0"/>
          <p:cNvSpPr txBox="1"/>
          <p:nvPr/>
        </p:nvSpPr>
        <p:spPr>
          <a:xfrm>
            <a:off x="472325" y="1167238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Basis of Comparison 1: Higher Test Set Accuracy for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6" name="Google Shape;546;p80"/>
          <p:cNvSpPr txBox="1"/>
          <p:nvPr/>
        </p:nvSpPr>
        <p:spPr>
          <a:xfrm>
            <a:off x="1965100" y="1653138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Quicksand"/>
                <a:ea typeface="Quicksand"/>
                <a:cs typeface="Quicksand"/>
                <a:sym typeface="Quicksand"/>
              </a:rPr>
              <a:t>Logistic Model</a:t>
            </a:r>
            <a:endParaRPr sz="1200" b="1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7" name="Google Shape;547;p80"/>
          <p:cNvSpPr txBox="1"/>
          <p:nvPr/>
        </p:nvSpPr>
        <p:spPr>
          <a:xfrm>
            <a:off x="4192500" y="2336825"/>
            <a:ext cx="3678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Quicksand"/>
                <a:ea typeface="Quicksand"/>
                <a:cs typeface="Quicksand"/>
                <a:sym typeface="Quicksand"/>
              </a:rPr>
              <a:t>Vs</a:t>
            </a: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548" name="Google Shape;548;p80"/>
          <p:cNvGraphicFramePr/>
          <p:nvPr/>
        </p:nvGraphicFramePr>
        <p:xfrm>
          <a:off x="1858350" y="2231975"/>
          <a:ext cx="1578550" cy="792420"/>
        </p:xfrm>
        <a:graphic>
          <a:graphicData uri="http://schemas.openxmlformats.org/drawingml/2006/table">
            <a:tbl>
              <a:tblPr>
                <a:noFill/>
                <a:tableStyleId>{B66A11A4-33D6-4178-8AB9-D75B4B73AC9B}</a:tableStyleId>
              </a:tblPr>
              <a:tblGrid>
                <a:gridCol w="78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9" name="Google Shape;549;p80"/>
          <p:cNvSpPr txBox="1"/>
          <p:nvPr/>
        </p:nvSpPr>
        <p:spPr>
          <a:xfrm>
            <a:off x="2047875" y="18821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0" name="Google Shape;550;p80"/>
          <p:cNvSpPr txBox="1"/>
          <p:nvPr/>
        </p:nvSpPr>
        <p:spPr>
          <a:xfrm>
            <a:off x="1490550" y="22330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1" name="Google Shape;551;p80"/>
          <p:cNvSpPr txBox="1"/>
          <p:nvPr/>
        </p:nvSpPr>
        <p:spPr>
          <a:xfrm>
            <a:off x="2838250" y="18908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2" name="Google Shape;552;p80"/>
          <p:cNvSpPr txBox="1"/>
          <p:nvPr/>
        </p:nvSpPr>
        <p:spPr>
          <a:xfrm>
            <a:off x="1529575" y="26341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3" name="Google Shape;553;p80"/>
          <p:cNvSpPr txBox="1"/>
          <p:nvPr/>
        </p:nvSpPr>
        <p:spPr>
          <a:xfrm>
            <a:off x="5929450" y="1653150"/>
            <a:ext cx="1268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Quicksand"/>
                <a:ea typeface="Quicksand"/>
                <a:cs typeface="Quicksand"/>
                <a:sym typeface="Quicksand"/>
              </a:rPr>
              <a:t>CART Model</a:t>
            </a:r>
            <a:endParaRPr sz="1200" b="1" dirty="0"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554" name="Google Shape;554;p80"/>
          <p:cNvGraphicFramePr/>
          <p:nvPr/>
        </p:nvGraphicFramePr>
        <p:xfrm>
          <a:off x="5668350" y="2231975"/>
          <a:ext cx="1578550" cy="792420"/>
        </p:xfrm>
        <a:graphic>
          <a:graphicData uri="http://schemas.openxmlformats.org/drawingml/2006/table">
            <a:tbl>
              <a:tblPr>
                <a:noFill/>
                <a:tableStyleId>{B66A11A4-33D6-4178-8AB9-D75B4B73AC9B}</a:tableStyleId>
              </a:tblPr>
              <a:tblGrid>
                <a:gridCol w="78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2299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5" name="Google Shape;555;p80"/>
          <p:cNvSpPr txBox="1"/>
          <p:nvPr/>
        </p:nvSpPr>
        <p:spPr>
          <a:xfrm>
            <a:off x="5857875" y="18821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6" name="Google Shape;556;p80"/>
          <p:cNvSpPr txBox="1"/>
          <p:nvPr/>
        </p:nvSpPr>
        <p:spPr>
          <a:xfrm>
            <a:off x="5300550" y="22330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7" name="Google Shape;557;p80"/>
          <p:cNvSpPr txBox="1"/>
          <p:nvPr/>
        </p:nvSpPr>
        <p:spPr>
          <a:xfrm>
            <a:off x="6648250" y="18908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8" name="Google Shape;558;p80"/>
          <p:cNvSpPr txBox="1"/>
          <p:nvPr/>
        </p:nvSpPr>
        <p:spPr>
          <a:xfrm>
            <a:off x="5339575" y="26341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59" name="Google Shape;559;p80"/>
          <p:cNvSpPr txBox="1"/>
          <p:nvPr/>
        </p:nvSpPr>
        <p:spPr>
          <a:xfrm>
            <a:off x="1895375" y="3135825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Quicksand"/>
                <a:ea typeface="Quicksand"/>
                <a:cs typeface="Quicksand"/>
                <a:sym typeface="Quicksand"/>
              </a:rPr>
              <a:t>Accuracy: 80.84%</a:t>
            </a: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0" name="Google Shape;560;p80"/>
          <p:cNvSpPr txBox="1"/>
          <p:nvPr/>
        </p:nvSpPr>
        <p:spPr>
          <a:xfrm>
            <a:off x="5705375" y="3135825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Quicksand"/>
                <a:ea typeface="Quicksand"/>
                <a:cs typeface="Quicksand"/>
                <a:sym typeface="Quicksand"/>
              </a:rPr>
              <a:t>Accuracy: 85.23%</a:t>
            </a: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1" name="Google Shape;561;p80"/>
          <p:cNvSpPr txBox="1"/>
          <p:nvPr/>
        </p:nvSpPr>
        <p:spPr>
          <a:xfrm>
            <a:off x="3406500" y="3406125"/>
            <a:ext cx="3427500" cy="1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Quicksand"/>
                <a:ea typeface="Quicksand"/>
                <a:cs typeface="Quicksand"/>
                <a:sym typeface="Quicksand"/>
              </a:rPr>
              <a:t>Conclusion:</a:t>
            </a:r>
            <a:endParaRPr b="1" u="sng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Inclined to choose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Char char="●"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Higher Model Accuracy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62" name="Google Shape;562;p80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Model Comparison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/>
        </p:nvSpPr>
        <p:spPr>
          <a:xfrm>
            <a:off x="472325" y="1167238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Basis of Comparison 2: Higher True Positive Rate and 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                                       Lower False Positive Rate for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9" name="Google Shape;569;p81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Churn Model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Model Comparison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0" name="Google Shape;5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2115013"/>
            <a:ext cx="62674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1"/>
          <p:cNvSpPr txBox="1"/>
          <p:nvPr/>
        </p:nvSpPr>
        <p:spPr>
          <a:xfrm>
            <a:off x="3406500" y="3534250"/>
            <a:ext cx="35616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Quicksand"/>
                <a:ea typeface="Quicksand"/>
                <a:cs typeface="Quicksand"/>
                <a:sym typeface="Quicksand"/>
              </a:rPr>
              <a:t>Conclusion:</a:t>
            </a:r>
            <a:endParaRPr b="1" u="sng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Inclined to choose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Char char="●"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Much Higher TPR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72" name="Google Shape;572;p81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7" name="Google Shape;546;p80">
            <a:extLst>
              <a:ext uri="{FF2B5EF4-FFF2-40B4-BE49-F238E27FC236}">
                <a16:creationId xmlns:a16="http://schemas.microsoft.com/office/drawing/2014/main" id="{DEB81FE7-D599-4DAE-9834-56247AA2C367}"/>
              </a:ext>
            </a:extLst>
          </p:cNvPr>
          <p:cNvSpPr txBox="1"/>
          <p:nvPr/>
        </p:nvSpPr>
        <p:spPr>
          <a:xfrm>
            <a:off x="2206911" y="1777132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Quicksand"/>
                <a:ea typeface="Quicksand"/>
                <a:cs typeface="Quicksand"/>
                <a:sym typeface="Quicksand"/>
              </a:rPr>
              <a:t>Logistic Model</a:t>
            </a:r>
            <a:endParaRPr sz="1200" b="1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Google Shape;553;p80">
            <a:extLst>
              <a:ext uri="{FF2B5EF4-FFF2-40B4-BE49-F238E27FC236}">
                <a16:creationId xmlns:a16="http://schemas.microsoft.com/office/drawing/2014/main" id="{5D55AB7D-16AE-4961-9A53-91500D951526}"/>
              </a:ext>
            </a:extLst>
          </p:cNvPr>
          <p:cNvSpPr txBox="1"/>
          <p:nvPr/>
        </p:nvSpPr>
        <p:spPr>
          <a:xfrm>
            <a:off x="5699400" y="1777132"/>
            <a:ext cx="1268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Quicksand"/>
                <a:ea typeface="Quicksand"/>
                <a:cs typeface="Quicksand"/>
                <a:sym typeface="Quicksand"/>
              </a:rPr>
              <a:t>CART Model</a:t>
            </a:r>
            <a:endParaRPr sz="1200" b="1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Business Problem</a:t>
            </a:r>
            <a:endParaRPr sz="11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4" name="Google Shape;2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025" y="1711975"/>
            <a:ext cx="1015700" cy="10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075" y="1772834"/>
            <a:ext cx="1015700" cy="10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149" y="1772813"/>
            <a:ext cx="1015700" cy="101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6"/>
          <p:cNvSpPr/>
          <p:nvPr/>
        </p:nvSpPr>
        <p:spPr>
          <a:xfrm>
            <a:off x="2454375" y="1868075"/>
            <a:ext cx="790800" cy="703500"/>
          </a:xfrm>
          <a:prstGeom prst="mathPlus">
            <a:avLst>
              <a:gd name="adj1" fmla="val 23520"/>
            </a:avLst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6"/>
          <p:cNvSpPr/>
          <p:nvPr/>
        </p:nvSpPr>
        <p:spPr>
          <a:xfrm>
            <a:off x="5841488" y="1994325"/>
            <a:ext cx="790800" cy="5727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6"/>
          <p:cNvSpPr txBox="1"/>
          <p:nvPr/>
        </p:nvSpPr>
        <p:spPr>
          <a:xfrm>
            <a:off x="117325" y="3046163"/>
            <a:ext cx="2604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Changing customer sentiment due to the emergence of FinTech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20" name="Google Shape;220;p46"/>
          <p:cNvSpPr txBox="1"/>
          <p:nvPr/>
        </p:nvSpPr>
        <p:spPr>
          <a:xfrm>
            <a:off x="2876850" y="2976213"/>
            <a:ext cx="33903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Increased regulatory costs due to new requirements on transparency and openness reporting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6812425" y="3146188"/>
            <a:ext cx="2214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Thinning Profit Margins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22" name="Google Shape;22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200372" y="1617063"/>
            <a:ext cx="1534324" cy="14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6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>
            <a:off x="416452" y="1509830"/>
            <a:ext cx="1491016" cy="13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6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10800000">
            <a:off x="3797827" y="1555155"/>
            <a:ext cx="1491016" cy="13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>
            <a:spLocks noGrp="1"/>
          </p:cNvSpPr>
          <p:nvPr>
            <p:ph type="subTitle" idx="1"/>
          </p:nvPr>
        </p:nvSpPr>
        <p:spPr>
          <a:xfrm>
            <a:off x="2294125" y="3008875"/>
            <a:ext cx="4555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Product Acceptance</a:t>
            </a:r>
            <a:r>
              <a:rPr lang="en" sz="900"/>
              <a:t> </a:t>
            </a:r>
            <a:r>
              <a:rPr lang="en" sz="1500"/>
              <a:t>Model - Logistic</a:t>
            </a:r>
            <a:endParaRPr sz="15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Product Acceptance Model - CART</a:t>
            </a:r>
            <a:endParaRPr sz="1500"/>
          </a:p>
          <a:p>
            <a:pPr marL="0" lvl="0" indent="0" algn="ctr" rtl="0">
              <a:spcBef>
                <a:spcPts val="10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578" name="Google Shape;578;p82"/>
          <p:cNvSpPr txBox="1">
            <a:spLocks noGrp="1"/>
          </p:cNvSpPr>
          <p:nvPr>
            <p:ph type="title"/>
          </p:nvPr>
        </p:nvSpPr>
        <p:spPr>
          <a:xfrm>
            <a:off x="1113925" y="1504425"/>
            <a:ext cx="6916200" cy="13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omfortaa"/>
                <a:ea typeface="Comfortaa"/>
                <a:cs typeface="Comfortaa"/>
                <a:sym typeface="Comfortaa"/>
              </a:rPr>
              <a:t>Proposed Solution: </a:t>
            </a:r>
            <a:endParaRPr sz="3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latin typeface="Comfortaa"/>
                <a:ea typeface="Comfortaa"/>
                <a:cs typeface="Comfortaa"/>
                <a:sym typeface="Comfortaa"/>
              </a:rPr>
              <a:t>Product Acceptance </a:t>
            </a:r>
            <a:endParaRPr sz="43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latin typeface="Comfortaa"/>
                <a:ea typeface="Comfortaa"/>
                <a:cs typeface="Comfortaa"/>
                <a:sym typeface="Comfortaa"/>
              </a:rPr>
              <a:t>Model</a:t>
            </a:r>
            <a:endParaRPr sz="63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9" name="Google Shape;579;p82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3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Model 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5" name="Google Shape;5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688" y="1197425"/>
            <a:ext cx="2472625" cy="3370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86" name="Google Shape;586;p83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Model 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2" name="Google Shape;592;p84"/>
          <p:cNvPicPr preferRelativeResize="0"/>
          <p:nvPr/>
        </p:nvPicPr>
        <p:blipFill rotWithShape="1">
          <a:blip r:embed="rId3">
            <a:alphaModFix/>
          </a:blip>
          <a:srcRect r="803"/>
          <a:stretch/>
        </p:blipFill>
        <p:spPr>
          <a:xfrm>
            <a:off x="2841450" y="1195200"/>
            <a:ext cx="3461100" cy="3461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593" name="Google Shape;593;p84"/>
          <p:cNvCxnSpPr/>
          <p:nvPr/>
        </p:nvCxnSpPr>
        <p:spPr>
          <a:xfrm>
            <a:off x="2841375" y="3480350"/>
            <a:ext cx="2601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84"/>
          <p:cNvCxnSpPr/>
          <p:nvPr/>
        </p:nvCxnSpPr>
        <p:spPr>
          <a:xfrm>
            <a:off x="2841375" y="3292875"/>
            <a:ext cx="2601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84"/>
          <p:cNvCxnSpPr/>
          <p:nvPr/>
        </p:nvCxnSpPr>
        <p:spPr>
          <a:xfrm>
            <a:off x="5438050" y="3484900"/>
            <a:ext cx="0" cy="788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84"/>
          <p:cNvCxnSpPr/>
          <p:nvPr/>
        </p:nvCxnSpPr>
        <p:spPr>
          <a:xfrm>
            <a:off x="5613100" y="2383675"/>
            <a:ext cx="0" cy="1889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84"/>
          <p:cNvCxnSpPr/>
          <p:nvPr/>
        </p:nvCxnSpPr>
        <p:spPr>
          <a:xfrm>
            <a:off x="5433525" y="2392750"/>
            <a:ext cx="4500" cy="90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84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Model 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4" name="Google Shape;604;p85"/>
          <p:cNvPicPr preferRelativeResize="0"/>
          <p:nvPr/>
        </p:nvPicPr>
        <p:blipFill rotWithShape="1">
          <a:blip r:embed="rId3">
            <a:alphaModFix/>
          </a:blip>
          <a:srcRect r="803"/>
          <a:stretch/>
        </p:blipFill>
        <p:spPr>
          <a:xfrm>
            <a:off x="2841450" y="1195200"/>
            <a:ext cx="3461100" cy="3461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605" name="Google Shape;605;p85"/>
          <p:cNvCxnSpPr/>
          <p:nvPr/>
        </p:nvCxnSpPr>
        <p:spPr>
          <a:xfrm>
            <a:off x="2841375" y="3480350"/>
            <a:ext cx="2601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85"/>
          <p:cNvCxnSpPr/>
          <p:nvPr/>
        </p:nvCxnSpPr>
        <p:spPr>
          <a:xfrm>
            <a:off x="2841375" y="3292875"/>
            <a:ext cx="2601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85"/>
          <p:cNvCxnSpPr/>
          <p:nvPr/>
        </p:nvCxnSpPr>
        <p:spPr>
          <a:xfrm>
            <a:off x="5438050" y="3484900"/>
            <a:ext cx="0" cy="788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85"/>
          <p:cNvCxnSpPr/>
          <p:nvPr/>
        </p:nvCxnSpPr>
        <p:spPr>
          <a:xfrm>
            <a:off x="5613100" y="2383675"/>
            <a:ext cx="0" cy="1889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85"/>
          <p:cNvCxnSpPr/>
          <p:nvPr/>
        </p:nvCxnSpPr>
        <p:spPr>
          <a:xfrm>
            <a:off x="5433525" y="2392750"/>
            <a:ext cx="4500" cy="90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85"/>
          <p:cNvSpPr/>
          <p:nvPr/>
        </p:nvSpPr>
        <p:spPr>
          <a:xfrm>
            <a:off x="2868575" y="1222525"/>
            <a:ext cx="1518000" cy="20385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85"/>
          <p:cNvSpPr/>
          <p:nvPr/>
        </p:nvSpPr>
        <p:spPr>
          <a:xfrm>
            <a:off x="2868575" y="3490600"/>
            <a:ext cx="2547000" cy="7824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5"/>
          <p:cNvSpPr/>
          <p:nvPr/>
        </p:nvSpPr>
        <p:spPr>
          <a:xfrm>
            <a:off x="5634700" y="1222525"/>
            <a:ext cx="667800" cy="30477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5"/>
          <p:cNvSpPr/>
          <p:nvPr/>
        </p:nvSpPr>
        <p:spPr>
          <a:xfrm>
            <a:off x="4552700" y="1222525"/>
            <a:ext cx="359700" cy="20385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5"/>
          <p:cNvSpPr/>
          <p:nvPr/>
        </p:nvSpPr>
        <p:spPr>
          <a:xfrm>
            <a:off x="5094988" y="1222525"/>
            <a:ext cx="320700" cy="20385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5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Model  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1" name="Google Shape;6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625" y="1239025"/>
            <a:ext cx="2438400" cy="32670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622" name="Google Shape;62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725" y="1610175"/>
            <a:ext cx="2838450" cy="24288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623" name="Google Shape;623;p86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7"/>
          <p:cNvSpPr txBox="1">
            <a:spLocks noGrp="1"/>
          </p:cNvSpPr>
          <p:nvPr>
            <p:ph type="title"/>
          </p:nvPr>
        </p:nvSpPr>
        <p:spPr>
          <a:xfrm>
            <a:off x="2397000" y="420250"/>
            <a:ext cx="43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Model 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Logistic Regression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9" name="Google Shape;6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77" y="1769502"/>
            <a:ext cx="6850049" cy="9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363" y="3042927"/>
            <a:ext cx="71532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7"/>
          <p:cNvSpPr txBox="1"/>
          <p:nvPr/>
        </p:nvSpPr>
        <p:spPr>
          <a:xfrm>
            <a:off x="6769200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Wayne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8"/>
          <p:cNvSpPr txBox="1">
            <a:spLocks noGrp="1"/>
          </p:cNvSpPr>
          <p:nvPr>
            <p:ph type="title"/>
          </p:nvPr>
        </p:nvSpPr>
        <p:spPr>
          <a:xfrm>
            <a:off x="1872625" y="115450"/>
            <a:ext cx="487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Optimal CART Model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7" name="Google Shape;637;p88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638" name="Google Shape;6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600" y="973425"/>
            <a:ext cx="4874399" cy="40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9"/>
          <p:cNvSpPr txBox="1">
            <a:spLocks noGrp="1"/>
          </p:cNvSpPr>
          <p:nvPr>
            <p:ph type="title"/>
          </p:nvPr>
        </p:nvSpPr>
        <p:spPr>
          <a:xfrm>
            <a:off x="2005800" y="191650"/>
            <a:ext cx="47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CART Model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644" name="Google Shape;6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837" y="2072834"/>
            <a:ext cx="6394325" cy="29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89"/>
          <p:cNvSpPr txBox="1"/>
          <p:nvPr/>
        </p:nvSpPr>
        <p:spPr>
          <a:xfrm>
            <a:off x="1066800" y="872850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Variable Importance 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46" name="Google Shape;64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772" y="1219350"/>
            <a:ext cx="6998456" cy="32008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9"/>
          <p:cNvSpPr txBox="1"/>
          <p:nvPr/>
        </p:nvSpPr>
        <p:spPr>
          <a:xfrm>
            <a:off x="1371600" y="1711050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Product Acceptance Logistic Model Summary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8" name="Google Shape;648;p89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0"/>
          <p:cNvSpPr txBox="1">
            <a:spLocks noGrp="1"/>
          </p:cNvSpPr>
          <p:nvPr>
            <p:ph type="title"/>
          </p:nvPr>
        </p:nvSpPr>
        <p:spPr>
          <a:xfrm>
            <a:off x="2005800" y="191650"/>
            <a:ext cx="47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Model Comparison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654" name="Google Shape;654;p90"/>
          <p:cNvSpPr txBox="1"/>
          <p:nvPr/>
        </p:nvSpPr>
        <p:spPr>
          <a:xfrm>
            <a:off x="533400" y="1025250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Basis of Comparison 1: Higher Test Set Accuracy for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5" name="Google Shape;655;p90"/>
          <p:cNvSpPr txBox="1"/>
          <p:nvPr/>
        </p:nvSpPr>
        <p:spPr>
          <a:xfrm>
            <a:off x="1590575" y="1611825"/>
            <a:ext cx="23109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Quicksand"/>
                <a:ea typeface="Quicksand"/>
                <a:cs typeface="Quicksand"/>
                <a:sym typeface="Quicksand"/>
              </a:rPr>
              <a:t>Predicted Logistic Model</a:t>
            </a:r>
            <a:endParaRPr sz="13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6" name="Google Shape;656;p90"/>
          <p:cNvSpPr txBox="1"/>
          <p:nvPr/>
        </p:nvSpPr>
        <p:spPr>
          <a:xfrm>
            <a:off x="4192500" y="2336825"/>
            <a:ext cx="5502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Vs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657" name="Google Shape;657;p90"/>
          <p:cNvGraphicFramePr/>
          <p:nvPr/>
        </p:nvGraphicFramePr>
        <p:xfrm>
          <a:off x="1858350" y="2231975"/>
          <a:ext cx="1578550" cy="792420"/>
        </p:xfrm>
        <a:graphic>
          <a:graphicData uri="http://schemas.openxmlformats.org/drawingml/2006/table">
            <a:tbl>
              <a:tblPr>
                <a:noFill/>
                <a:tableStyleId>{B66A11A4-33D6-4178-8AB9-D75B4B73AC9B}</a:tableStyleId>
              </a:tblPr>
              <a:tblGrid>
                <a:gridCol w="78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8" name="Google Shape;658;p90"/>
          <p:cNvSpPr txBox="1"/>
          <p:nvPr/>
        </p:nvSpPr>
        <p:spPr>
          <a:xfrm>
            <a:off x="2047875" y="18821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9" name="Google Shape;659;p90"/>
          <p:cNvSpPr txBox="1"/>
          <p:nvPr/>
        </p:nvSpPr>
        <p:spPr>
          <a:xfrm>
            <a:off x="1490550" y="22330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0" name="Google Shape;660;p90"/>
          <p:cNvSpPr txBox="1"/>
          <p:nvPr/>
        </p:nvSpPr>
        <p:spPr>
          <a:xfrm>
            <a:off x="2838250" y="18908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1" name="Google Shape;661;p90"/>
          <p:cNvSpPr txBox="1"/>
          <p:nvPr/>
        </p:nvSpPr>
        <p:spPr>
          <a:xfrm>
            <a:off x="1529575" y="26341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2" name="Google Shape;662;p90"/>
          <p:cNvSpPr txBox="1"/>
          <p:nvPr/>
        </p:nvSpPr>
        <p:spPr>
          <a:xfrm>
            <a:off x="5400575" y="1611825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Predicted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663" name="Google Shape;663;p90"/>
          <p:cNvGraphicFramePr/>
          <p:nvPr/>
        </p:nvGraphicFramePr>
        <p:xfrm>
          <a:off x="5668350" y="2231975"/>
          <a:ext cx="1578550" cy="792420"/>
        </p:xfrm>
        <a:graphic>
          <a:graphicData uri="http://schemas.openxmlformats.org/drawingml/2006/table">
            <a:tbl>
              <a:tblPr>
                <a:noFill/>
                <a:tableStyleId>{B66A11A4-33D6-4178-8AB9-D75B4B73AC9B}</a:tableStyleId>
              </a:tblPr>
              <a:tblGrid>
                <a:gridCol w="78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1347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4" name="Google Shape;664;p90"/>
          <p:cNvSpPr txBox="1"/>
          <p:nvPr/>
        </p:nvSpPr>
        <p:spPr>
          <a:xfrm>
            <a:off x="5857875" y="18821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5" name="Google Shape;665;p90"/>
          <p:cNvSpPr txBox="1"/>
          <p:nvPr/>
        </p:nvSpPr>
        <p:spPr>
          <a:xfrm>
            <a:off x="5300550" y="2233025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0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6" name="Google Shape;666;p90"/>
          <p:cNvSpPr txBox="1"/>
          <p:nvPr/>
        </p:nvSpPr>
        <p:spPr>
          <a:xfrm>
            <a:off x="6648250" y="18908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7" name="Google Shape;667;p90"/>
          <p:cNvSpPr txBox="1"/>
          <p:nvPr/>
        </p:nvSpPr>
        <p:spPr>
          <a:xfrm>
            <a:off x="5339575" y="2634150"/>
            <a:ext cx="367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8" name="Google Shape;668;p90"/>
          <p:cNvSpPr txBox="1"/>
          <p:nvPr/>
        </p:nvSpPr>
        <p:spPr>
          <a:xfrm>
            <a:off x="1895375" y="3135825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Accuracy: 95.53%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9" name="Google Shape;669;p90"/>
          <p:cNvSpPr txBox="1"/>
          <p:nvPr/>
        </p:nvSpPr>
        <p:spPr>
          <a:xfrm>
            <a:off x="5705375" y="3135825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Accuracy: 98.33% 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0" name="Google Shape;670;p90"/>
          <p:cNvSpPr txBox="1"/>
          <p:nvPr/>
        </p:nvSpPr>
        <p:spPr>
          <a:xfrm>
            <a:off x="3406500" y="3406125"/>
            <a:ext cx="2635800" cy="1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Quicksand"/>
                <a:ea typeface="Quicksand"/>
                <a:cs typeface="Quicksand"/>
                <a:sym typeface="Quicksand"/>
              </a:rPr>
              <a:t>Conclusion:</a:t>
            </a:r>
            <a:endParaRPr b="1" u="sng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Inclined to choose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Char char="●"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Higher Model Accuracy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71" name="Google Shape;671;p90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2005800" y="191650"/>
            <a:ext cx="47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Model Comparison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677" name="Google Shape;677;p91"/>
          <p:cNvSpPr txBox="1"/>
          <p:nvPr/>
        </p:nvSpPr>
        <p:spPr>
          <a:xfrm>
            <a:off x="533400" y="1025250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Basis of Comparison 2: Lower False Positive Rate for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78" name="Google Shape;6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25" y="1707725"/>
            <a:ext cx="2635826" cy="15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1"/>
          <p:cNvSpPr txBox="1"/>
          <p:nvPr/>
        </p:nvSpPr>
        <p:spPr>
          <a:xfrm>
            <a:off x="637625" y="1366500"/>
            <a:ext cx="1413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Logistic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050" y="1707725"/>
            <a:ext cx="2635826" cy="15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1"/>
          <p:cNvSpPr txBox="1"/>
          <p:nvPr/>
        </p:nvSpPr>
        <p:spPr>
          <a:xfrm>
            <a:off x="5287000" y="1366488"/>
            <a:ext cx="1413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2" name="Google Shape;682;p91"/>
          <p:cNvSpPr txBox="1"/>
          <p:nvPr/>
        </p:nvSpPr>
        <p:spPr>
          <a:xfrm>
            <a:off x="4055013" y="2336825"/>
            <a:ext cx="5052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Vs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3" name="Google Shape;683;p91"/>
          <p:cNvSpPr txBox="1"/>
          <p:nvPr/>
        </p:nvSpPr>
        <p:spPr>
          <a:xfrm>
            <a:off x="665050" y="3192375"/>
            <a:ext cx="3314700" cy="1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Quicksand"/>
                <a:ea typeface="Quicksand"/>
                <a:cs typeface="Quicksand"/>
                <a:sym typeface="Quicksand"/>
              </a:rPr>
              <a:t>Implications of Error:</a:t>
            </a:r>
            <a:endParaRPr b="1" u="sng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Char char="●"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Severe to have high False Positive.</a:t>
            </a: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 (Allocate resources to sell product to client but client actually does not accept )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84" name="Google Shape;684;p91"/>
          <p:cNvSpPr txBox="1"/>
          <p:nvPr/>
        </p:nvSpPr>
        <p:spPr>
          <a:xfrm>
            <a:off x="5313250" y="3192375"/>
            <a:ext cx="2939700" cy="1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Quicksand"/>
                <a:ea typeface="Quicksand"/>
                <a:cs typeface="Quicksand"/>
                <a:sym typeface="Quicksand"/>
              </a:rPr>
              <a:t>Conclusion:</a:t>
            </a:r>
            <a:endParaRPr b="1" u="sng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Inclined to choose CART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●"/>
            </a:pPr>
            <a:r>
              <a:rPr lang="en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Lower False Positive Rate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Char char="●"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Higher True Positive Rate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85" name="Google Shape;685;p91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/>
          <p:nvPr/>
        </p:nvSpPr>
        <p:spPr>
          <a:xfrm>
            <a:off x="106575" y="1127150"/>
            <a:ext cx="3764100" cy="352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How are firms reacting</a:t>
            </a:r>
            <a:endParaRPr sz="11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47"/>
          <p:cNvSpPr/>
          <p:nvPr/>
        </p:nvSpPr>
        <p:spPr>
          <a:xfrm>
            <a:off x="3962400" y="1885950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?</a:t>
            </a:r>
            <a:endParaRPr sz="10000"/>
          </a:p>
        </p:txBody>
      </p:sp>
      <p:sp>
        <p:nvSpPr>
          <p:cNvPr id="233" name="Google Shape;233;p47"/>
          <p:cNvSpPr/>
          <p:nvPr/>
        </p:nvSpPr>
        <p:spPr>
          <a:xfrm>
            <a:off x="5577800" y="1239425"/>
            <a:ext cx="2891100" cy="795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Mergers and Acquisition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4" name="Google Shape;234;p47"/>
          <p:cNvSpPr/>
          <p:nvPr/>
        </p:nvSpPr>
        <p:spPr>
          <a:xfrm>
            <a:off x="675100" y="1239425"/>
            <a:ext cx="2891100" cy="795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Focus on data driven insights to generate better returns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5" name="Google Shape;235;p47"/>
          <p:cNvSpPr/>
          <p:nvPr/>
        </p:nvSpPr>
        <p:spPr>
          <a:xfrm>
            <a:off x="316150" y="2409200"/>
            <a:ext cx="2891100" cy="795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Incorporate Automation to streamline processes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6" name="Google Shape;236;p47"/>
          <p:cNvSpPr/>
          <p:nvPr/>
        </p:nvSpPr>
        <p:spPr>
          <a:xfrm>
            <a:off x="5936750" y="2409200"/>
            <a:ext cx="2891100" cy="795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Re-designing fee structure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7" name="Google Shape;237;p47"/>
          <p:cNvSpPr/>
          <p:nvPr/>
        </p:nvSpPr>
        <p:spPr>
          <a:xfrm>
            <a:off x="5499475" y="3570100"/>
            <a:ext cx="2891100" cy="795600"/>
          </a:xfrm>
          <a:prstGeom prst="roundRect">
            <a:avLst>
              <a:gd name="adj" fmla="val 16667"/>
            </a:avLst>
          </a:prstGeom>
          <a:solidFill>
            <a:srgbClr val="7994A9">
              <a:alpha val="6470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Increase Marketing Expenses to acquire more clients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Google Shape;238;p47"/>
          <p:cNvSpPr txBox="1"/>
          <p:nvPr/>
        </p:nvSpPr>
        <p:spPr>
          <a:xfrm>
            <a:off x="662625" y="3777400"/>
            <a:ext cx="265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Light"/>
                <a:ea typeface="Quicksand Light"/>
                <a:cs typeface="Quicksand Light"/>
                <a:sym typeface="Quicksand Light"/>
              </a:rPr>
              <a:t>Big emphasis on technological solutions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39" name="Google Shape;2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8844">
            <a:off x="709585" y="3593458"/>
            <a:ext cx="518006" cy="517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2"/>
          <p:cNvSpPr txBox="1">
            <a:spLocks noGrp="1"/>
          </p:cNvSpPr>
          <p:nvPr>
            <p:ph type="title"/>
          </p:nvPr>
        </p:nvSpPr>
        <p:spPr>
          <a:xfrm>
            <a:off x="2005800" y="191650"/>
            <a:ext cx="47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Product Acceptance 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fortaa"/>
                <a:ea typeface="Comfortaa"/>
                <a:cs typeface="Comfortaa"/>
                <a:sym typeface="Comfortaa"/>
              </a:rPr>
              <a:t>Model Comparison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691" name="Google Shape;691;p92"/>
          <p:cNvSpPr txBox="1"/>
          <p:nvPr/>
        </p:nvSpPr>
        <p:spPr>
          <a:xfrm>
            <a:off x="533400" y="1025250"/>
            <a:ext cx="5985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Basis of Comparison 3: Practicality of Implementing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2" name="Google Shape;692;p92"/>
          <p:cNvSpPr txBox="1"/>
          <p:nvPr/>
        </p:nvSpPr>
        <p:spPr>
          <a:xfrm>
            <a:off x="2307235" y="1483700"/>
            <a:ext cx="3010800" cy="313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Logistic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3" name="Google Shape;693;p92"/>
          <p:cNvSpPr txBox="1"/>
          <p:nvPr/>
        </p:nvSpPr>
        <p:spPr>
          <a:xfrm>
            <a:off x="2307228" y="3448168"/>
            <a:ext cx="3010800" cy="76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Missing values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will result in deletion of 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entire row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of data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Does not have surrogate capability 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of CART. 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4" name="Google Shape;694;p92"/>
          <p:cNvSpPr txBox="1"/>
          <p:nvPr/>
        </p:nvSpPr>
        <p:spPr>
          <a:xfrm>
            <a:off x="2307225" y="1877502"/>
            <a:ext cx="3010800" cy="784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Requires 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higher level statistical understanding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 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Coefficients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 do not represent weight of factor, but rather 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odds ratio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2307225" y="2729323"/>
            <a:ext cx="3010800" cy="61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​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Requires train-test split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, which may be problematic if dataset size is small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6" name="Google Shape;696;p92"/>
          <p:cNvSpPr txBox="1"/>
          <p:nvPr/>
        </p:nvSpPr>
        <p:spPr>
          <a:xfrm>
            <a:off x="533400" y="1877500"/>
            <a:ext cx="1551900" cy="771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Ease of Use and Understanding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7" name="Google Shape;697;p92"/>
          <p:cNvSpPr txBox="1"/>
          <p:nvPr/>
        </p:nvSpPr>
        <p:spPr>
          <a:xfrm>
            <a:off x="533400" y="2736576"/>
            <a:ext cx="1551900" cy="617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Impact of Size of Dataset for </a:t>
            </a:r>
            <a:r>
              <a:rPr lang="en" sz="1100" b="1">
                <a:latin typeface="Quicksand"/>
                <a:ea typeface="Quicksand"/>
                <a:cs typeface="Quicksand"/>
                <a:sym typeface="Quicksand"/>
              </a:rPr>
              <a:t>Development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8" name="Google Shape;698;p92"/>
          <p:cNvSpPr txBox="1"/>
          <p:nvPr/>
        </p:nvSpPr>
        <p:spPr>
          <a:xfrm>
            <a:off x="533400" y="3442275"/>
            <a:ext cx="1551900" cy="784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Treatment of Missing Values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9" name="Google Shape;699;p92"/>
          <p:cNvSpPr txBox="1"/>
          <p:nvPr/>
        </p:nvSpPr>
        <p:spPr>
          <a:xfrm>
            <a:off x="5462866" y="1483700"/>
            <a:ext cx="2693700" cy="32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CART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0" name="Google Shape;700;p92"/>
          <p:cNvSpPr txBox="1"/>
          <p:nvPr/>
        </p:nvSpPr>
        <p:spPr>
          <a:xfrm>
            <a:off x="5462875" y="1888775"/>
            <a:ext cx="2693700" cy="77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Visual representation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of tree, 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easy to understand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1" name="Google Shape;701;p92"/>
          <p:cNvSpPr txBox="1"/>
          <p:nvPr/>
        </p:nvSpPr>
        <p:spPr>
          <a:xfrm>
            <a:off x="5462875" y="2729323"/>
            <a:ext cx="2693700" cy="61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Uses 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10-fold cross validation 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2" name="Google Shape;702;p92"/>
          <p:cNvSpPr txBox="1"/>
          <p:nvPr/>
        </p:nvSpPr>
        <p:spPr>
          <a:xfrm>
            <a:off x="5470604" y="3448168"/>
            <a:ext cx="2693700" cy="77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Uses </a:t>
            </a:r>
            <a:r>
              <a:rPr lang="en" sz="11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surrogates</a:t>
            </a:r>
            <a:r>
              <a:rPr lang="en" sz="110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to deal with missing values</a:t>
            </a:r>
            <a:endParaRPr sz="11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3" name="Google Shape;703;p92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93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529550" y="362211"/>
            <a:ext cx="5867201" cy="3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3"/>
          <p:cNvPicPr preferRelativeResize="0"/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1529537" y="1869934"/>
            <a:ext cx="6084900" cy="26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3"/>
          <p:cNvSpPr txBox="1">
            <a:spLocks noGrp="1"/>
          </p:cNvSpPr>
          <p:nvPr>
            <p:ph type="title"/>
          </p:nvPr>
        </p:nvSpPr>
        <p:spPr>
          <a:xfrm>
            <a:off x="772025" y="1345200"/>
            <a:ext cx="7498800" cy="23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 b="1">
                <a:latin typeface="Comfortaa"/>
                <a:ea typeface="Comfortaa"/>
                <a:cs typeface="Comfortaa"/>
                <a:sym typeface="Comfortaa"/>
              </a:rPr>
              <a:t>Limitations of Solution </a:t>
            </a:r>
            <a:endParaRPr sz="55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1" name="Google Shape;711;p93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4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Limitations of Solution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7" name="Google Shape;717;p94"/>
          <p:cNvSpPr/>
          <p:nvPr/>
        </p:nvSpPr>
        <p:spPr>
          <a:xfrm>
            <a:off x="843126" y="1152551"/>
            <a:ext cx="577616" cy="618896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94"/>
          <p:cNvGrpSpPr/>
          <p:nvPr/>
        </p:nvGrpSpPr>
        <p:grpSpPr>
          <a:xfrm>
            <a:off x="4900437" y="1132314"/>
            <a:ext cx="764411" cy="632895"/>
            <a:chOff x="6630539" y="2917502"/>
            <a:chExt cx="371777" cy="349434"/>
          </a:xfrm>
        </p:grpSpPr>
        <p:sp>
          <p:nvSpPr>
            <p:cNvPr id="719" name="Google Shape;719;p94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4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4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4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4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4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4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94"/>
          <p:cNvSpPr txBox="1"/>
          <p:nvPr/>
        </p:nvSpPr>
        <p:spPr>
          <a:xfrm>
            <a:off x="1572600" y="1326850"/>
            <a:ext cx="211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Quicksand"/>
                <a:ea typeface="Quicksand"/>
                <a:cs typeface="Quicksand"/>
                <a:sym typeface="Quicksand"/>
              </a:rPr>
              <a:t>Imbalanced Dataset</a:t>
            </a: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7" name="Google Shape;727;p94"/>
          <p:cNvSpPr txBox="1"/>
          <p:nvPr/>
        </p:nvSpPr>
        <p:spPr>
          <a:xfrm>
            <a:off x="5821125" y="1250650"/>
            <a:ext cx="2472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Quicksand"/>
                <a:ea typeface="Quicksand"/>
                <a:cs typeface="Quicksand"/>
                <a:sym typeface="Quicksand"/>
              </a:rPr>
              <a:t>Unable to Consider complex Qualitative Reasons</a:t>
            </a: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8" name="Google Shape;728;p94"/>
          <p:cNvSpPr txBox="1"/>
          <p:nvPr/>
        </p:nvSpPr>
        <p:spPr>
          <a:xfrm>
            <a:off x="726225" y="1886525"/>
            <a:ext cx="3473100" cy="26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Churn Dataset (20:80) 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Product Acceptance Dataset (10:90)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Model may be bias to majority case and create high level of model accuracy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Limits effectiveness and accuracy of the model, leading to poor decision making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However, industry average churn rate is 25%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9" name="Google Shape;729;p94"/>
          <p:cNvSpPr txBox="1"/>
          <p:nvPr/>
        </p:nvSpPr>
        <p:spPr>
          <a:xfrm>
            <a:off x="4688625" y="1886525"/>
            <a:ext cx="3473100" cy="26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EY concluded that AM clients tend to switch during critical life changes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Change in job (61%). Having a child or getting married (50%). Divorcing and retiring (40% and 43%)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Intergenerational wealth transfer (50%)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Quicksand Light"/>
              <a:buChar char="●"/>
            </a:pPr>
            <a:r>
              <a:rPr lang="en" sz="1100">
                <a:latin typeface="Quicksand Light"/>
                <a:ea typeface="Quicksand Light"/>
                <a:cs typeface="Quicksand Light"/>
                <a:sym typeface="Quicksand Light"/>
              </a:rPr>
              <a:t>However, model can develop an AI to use client social media data to pre-empt churn based on life events</a:t>
            </a: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5"/>
          <p:cNvSpPr txBox="1">
            <a:spLocks noGrp="1"/>
          </p:cNvSpPr>
          <p:nvPr>
            <p:ph type="title"/>
          </p:nvPr>
        </p:nvSpPr>
        <p:spPr>
          <a:xfrm>
            <a:off x="416150" y="438300"/>
            <a:ext cx="87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Comfortaa"/>
                <a:ea typeface="Comfortaa"/>
                <a:cs typeface="Comfortaa"/>
                <a:sym typeface="Comfortaa"/>
              </a:rPr>
              <a:t>Optimisation of Client Retention Priority Model</a:t>
            </a:r>
            <a:endParaRPr sz="26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5" name="Google Shape;735;p95"/>
          <p:cNvSpPr txBox="1"/>
          <p:nvPr/>
        </p:nvSpPr>
        <p:spPr>
          <a:xfrm>
            <a:off x="1953600" y="1250650"/>
            <a:ext cx="2720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Geographical Data 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for Optimisation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6" name="Google Shape;736;p95"/>
          <p:cNvSpPr txBox="1"/>
          <p:nvPr/>
        </p:nvSpPr>
        <p:spPr>
          <a:xfrm>
            <a:off x="5973525" y="1250650"/>
            <a:ext cx="24198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Optimised Data Implementation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7" name="Google Shape;737;p95"/>
          <p:cNvSpPr txBox="1"/>
          <p:nvPr/>
        </p:nvSpPr>
        <p:spPr>
          <a:xfrm>
            <a:off x="726225" y="1886525"/>
            <a:ext cx="3473100" cy="26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Ability to provide priority score for clients across WR’s 32 markets 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Understand odds ratio of a client churning in market A compared to market B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Efficiently allocate cost according to specific market requirements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Serves as a good justification for any budget adjustments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8" name="Google Shape;738;p95"/>
          <p:cNvSpPr txBox="1"/>
          <p:nvPr/>
        </p:nvSpPr>
        <p:spPr>
          <a:xfrm>
            <a:off x="4688625" y="1886525"/>
            <a:ext cx="3473100" cy="26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Main datasource for the model is basic client information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Such data can be found internally and is standardised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Reduces costs and resource needed to gather and clean data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A self- sustaining model without reliance from public data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739" name="Google Shape;739;p95"/>
          <p:cNvGrpSpPr/>
          <p:nvPr/>
        </p:nvGrpSpPr>
        <p:grpSpPr>
          <a:xfrm>
            <a:off x="1146069" y="1096411"/>
            <a:ext cx="604936" cy="704705"/>
            <a:chOff x="8065100" y="2000174"/>
            <a:chExt cx="255086" cy="301685"/>
          </a:xfrm>
        </p:grpSpPr>
        <p:sp>
          <p:nvSpPr>
            <p:cNvPr id="740" name="Google Shape;740;p95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5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5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5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95"/>
          <p:cNvGrpSpPr/>
          <p:nvPr/>
        </p:nvGrpSpPr>
        <p:grpSpPr>
          <a:xfrm>
            <a:off x="5017596" y="1173318"/>
            <a:ext cx="764419" cy="627814"/>
            <a:chOff x="849016" y="2903255"/>
            <a:chExt cx="356655" cy="335425"/>
          </a:xfrm>
        </p:grpSpPr>
        <p:sp>
          <p:nvSpPr>
            <p:cNvPr id="745" name="Google Shape;745;p95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5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5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5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5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5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5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5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5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5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5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95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6"/>
          <p:cNvSpPr txBox="1">
            <a:spLocks noGrp="1"/>
          </p:cNvSpPr>
          <p:nvPr>
            <p:ph type="title"/>
          </p:nvPr>
        </p:nvSpPr>
        <p:spPr>
          <a:xfrm>
            <a:off x="416150" y="438300"/>
            <a:ext cx="87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Comfortaa"/>
                <a:ea typeface="Comfortaa"/>
                <a:cs typeface="Comfortaa"/>
                <a:sym typeface="Comfortaa"/>
              </a:rPr>
              <a:t>Optimisation of Client Retention Priority Model</a:t>
            </a:r>
            <a:endParaRPr sz="26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2" name="Google Shape;762;p96"/>
          <p:cNvSpPr txBox="1"/>
          <p:nvPr/>
        </p:nvSpPr>
        <p:spPr>
          <a:xfrm>
            <a:off x="4385550" y="1123113"/>
            <a:ext cx="24198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Optimised Insight Communication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3" name="Google Shape;763;p96"/>
          <p:cNvSpPr txBox="1"/>
          <p:nvPr/>
        </p:nvSpPr>
        <p:spPr>
          <a:xfrm>
            <a:off x="2552200" y="1810325"/>
            <a:ext cx="4146900" cy="2937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Can potentially communicate insights more efficiently by automating the output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Automated Output: Client ID, priority score,amount of resources to be allocated to a client 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Reduces the need for manual interpretation of results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Generate yearly reports to track changes in priority score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Quicksand Light"/>
              <a:buChar char="●"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Attribute changes to an increase in model accuracy or successful client retention strategy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764" name="Google Shape;764;p96"/>
          <p:cNvGrpSpPr/>
          <p:nvPr/>
        </p:nvGrpSpPr>
        <p:grpSpPr>
          <a:xfrm>
            <a:off x="3245847" y="1087873"/>
            <a:ext cx="880260" cy="645577"/>
            <a:chOff x="7500054" y="2934735"/>
            <a:chExt cx="350576" cy="280454"/>
          </a:xfrm>
        </p:grpSpPr>
        <p:sp>
          <p:nvSpPr>
            <p:cNvPr id="765" name="Google Shape;765;p96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6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6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6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6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6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6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6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96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97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529550" y="362211"/>
            <a:ext cx="5867201" cy="3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7"/>
          <p:cNvPicPr preferRelativeResize="0"/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1529537" y="1869934"/>
            <a:ext cx="6084900" cy="26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7"/>
          <p:cNvSpPr txBox="1">
            <a:spLocks noGrp="1"/>
          </p:cNvSpPr>
          <p:nvPr>
            <p:ph type="title"/>
          </p:nvPr>
        </p:nvSpPr>
        <p:spPr>
          <a:xfrm>
            <a:off x="772025" y="1345200"/>
            <a:ext cx="7498800" cy="23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 b="1"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55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1" name="Google Shape;781;p97"/>
          <p:cNvSpPr txBox="1"/>
          <p:nvPr/>
        </p:nvSpPr>
        <p:spPr>
          <a:xfrm>
            <a:off x="6823225" y="0"/>
            <a:ext cx="2374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Colin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98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31737" y="1187250"/>
            <a:ext cx="6480526" cy="2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8"/>
          <p:cNvSpPr txBox="1">
            <a:spLocks noGrp="1"/>
          </p:cNvSpPr>
          <p:nvPr>
            <p:ph type="title"/>
          </p:nvPr>
        </p:nvSpPr>
        <p:spPr>
          <a:xfrm>
            <a:off x="1604100" y="2009100"/>
            <a:ext cx="5935800" cy="11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8" name="Google Shape;7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99985">
            <a:off x="1901482" y="483608"/>
            <a:ext cx="1378588" cy="127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70302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Important trends to Note</a:t>
            </a:r>
            <a:endParaRPr sz="1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48"/>
          <p:cNvSpPr/>
          <p:nvPr/>
        </p:nvSpPr>
        <p:spPr>
          <a:xfrm>
            <a:off x="620600" y="1090750"/>
            <a:ext cx="3629700" cy="3565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In the next </a:t>
            </a: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years…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Quicksand"/>
                <a:ea typeface="Quicksand"/>
                <a:cs typeface="Quicksand"/>
                <a:sym typeface="Quicksand"/>
              </a:rPr>
              <a:t>39%</a:t>
            </a: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6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of Ultra-High-Net-Worth (UHNW) are expected to leave their current Asset Management Firm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7" name="Google Shape;247;p48"/>
          <p:cNvSpPr/>
          <p:nvPr/>
        </p:nvSpPr>
        <p:spPr>
          <a:xfrm>
            <a:off x="4572000" y="1090750"/>
            <a:ext cx="3629700" cy="3565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90% 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of heirs are likely to use a different wealth management advisor from their parent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Quicksand"/>
                <a:ea typeface="Quicksand"/>
                <a:cs typeface="Quicksand"/>
                <a:sym typeface="Quicksand"/>
              </a:rPr>
              <a:t>$58.1 Trillion</a:t>
            </a:r>
            <a:endParaRPr sz="24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worth of assets are expected to be passed down from baby boomers to their next generation </a:t>
            </a: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from 2007 - 2061,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/>
          <p:nvPr/>
        </p:nvSpPr>
        <p:spPr>
          <a:xfrm>
            <a:off x="560300" y="3473825"/>
            <a:ext cx="8012100" cy="142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9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Process to finding a solution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49"/>
          <p:cNvSpPr txBox="1">
            <a:spLocks noGrp="1"/>
          </p:cNvSpPr>
          <p:nvPr>
            <p:ph type="subTitle" idx="1"/>
          </p:nvPr>
        </p:nvSpPr>
        <p:spPr>
          <a:xfrm>
            <a:off x="726221" y="1144400"/>
            <a:ext cx="30210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 considerations</a:t>
            </a:r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2"/>
          </p:nvPr>
        </p:nvSpPr>
        <p:spPr>
          <a:xfrm>
            <a:off x="726225" y="1676775"/>
            <a:ext cx="4008300" cy="1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Improving profit margins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Increasing Revenue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Decreasing Costs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Availability of Data: preferably to tap on existing/ internal data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AutoNum type="arabicPeriod"/>
            </a:pPr>
            <a:r>
              <a:rPr lang="en">
                <a:solidFill>
                  <a:srgbClr val="980000"/>
                </a:solidFill>
              </a:rPr>
              <a:t>Areas which are often neglected 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57" name="Google Shape;257;p49"/>
          <p:cNvSpPr txBox="1">
            <a:spLocks noGrp="1"/>
          </p:cNvSpPr>
          <p:nvPr>
            <p:ph type="subTitle" idx="5"/>
          </p:nvPr>
        </p:nvSpPr>
        <p:spPr>
          <a:xfrm>
            <a:off x="5382239" y="1144404"/>
            <a:ext cx="2196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Area of focus</a:t>
            </a:r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subTitle" idx="2"/>
          </p:nvPr>
        </p:nvSpPr>
        <p:spPr>
          <a:xfrm>
            <a:off x="5291076" y="1766000"/>
            <a:ext cx="33945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Customer Retention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Resource Allocation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p49"/>
          <p:cNvSpPr/>
          <p:nvPr/>
        </p:nvSpPr>
        <p:spPr>
          <a:xfrm>
            <a:off x="709800" y="3831675"/>
            <a:ext cx="7724400" cy="97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Improve customer retention to ensure better allocation of resources 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(i.e. marketing costs) to increase the revenue generated per dollar spent on a customer</a:t>
            </a:r>
            <a:endParaRPr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0" name="Google Shape;260;p49"/>
          <p:cNvSpPr txBox="1">
            <a:spLocks noGrp="1"/>
          </p:cNvSpPr>
          <p:nvPr>
            <p:ph type="title"/>
          </p:nvPr>
        </p:nvSpPr>
        <p:spPr>
          <a:xfrm>
            <a:off x="770725" y="3438675"/>
            <a:ext cx="31290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Opportunity Statement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9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61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Benefits of Client Retention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325" y="1481425"/>
            <a:ext cx="912150" cy="9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0"/>
          <p:cNvSpPr txBox="1"/>
          <p:nvPr/>
        </p:nvSpPr>
        <p:spPr>
          <a:xfrm>
            <a:off x="475950" y="2711600"/>
            <a:ext cx="2214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Less costly compared to Customer Acquisition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69" name="Google Shape;2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925" y="1481425"/>
            <a:ext cx="912150" cy="9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0"/>
          <p:cNvSpPr txBox="1"/>
          <p:nvPr/>
        </p:nvSpPr>
        <p:spPr>
          <a:xfrm>
            <a:off x="3464550" y="2819175"/>
            <a:ext cx="2214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Open up opportunities for inter-generational selling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71" name="Google Shape;2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25" y="1526250"/>
            <a:ext cx="912150" cy="9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0"/>
          <p:cNvSpPr txBox="1"/>
          <p:nvPr/>
        </p:nvSpPr>
        <p:spPr>
          <a:xfrm>
            <a:off x="6453150" y="2819175"/>
            <a:ext cx="2214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40%-65% more likely to try a new product and make purchases at premium prices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>
            <a:off x="837890" y="1244618"/>
            <a:ext cx="1491016" cy="13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7263" y="1293587"/>
            <a:ext cx="1389482" cy="12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5850" y="1338412"/>
            <a:ext cx="1389482" cy="12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0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/>
          <p:nvPr/>
        </p:nvSpPr>
        <p:spPr>
          <a:xfrm>
            <a:off x="1070975" y="1702650"/>
            <a:ext cx="1831200" cy="18411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80" y="1713055"/>
            <a:ext cx="1869800" cy="18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726225" y="438300"/>
            <a:ext cx="72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Implications of Poor Client Retention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3686025" y="1208400"/>
            <a:ext cx="4541700" cy="2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Quicksand Light"/>
              <a:buChar char="✖"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Disgruntled Customers 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30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Quicksand Light"/>
              <a:buChar char="✖"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Reputational Damage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30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Quicksand Light"/>
              <a:buChar char="✖"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Difficult to acquire them in the future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7140600" y="0"/>
            <a:ext cx="2003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Presenter: Dalini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155CC"/>
      </a:lt2>
      <a:accent1>
        <a:srgbClr val="3C78D8"/>
      </a:accent1>
      <a:accent2>
        <a:srgbClr val="D5A6BD"/>
      </a:accent2>
      <a:accent3>
        <a:srgbClr val="C27BA0"/>
      </a:accent3>
      <a:accent4>
        <a:srgbClr val="B4A7D6"/>
      </a:accent4>
      <a:accent5>
        <a:srgbClr val="8E7CC3"/>
      </a:accent5>
      <a:accent6>
        <a:srgbClr val="A4C2F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Microsoft Office PowerPoint</Application>
  <PresentationFormat>On-screen Show (16:9)</PresentationFormat>
  <Paragraphs>460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Josefin Slab</vt:lpstr>
      <vt:lpstr>Quicksand Light</vt:lpstr>
      <vt:lpstr>Roboto Condensed Light</vt:lpstr>
      <vt:lpstr>Livvic</vt:lpstr>
      <vt:lpstr>Comfortaa</vt:lpstr>
      <vt:lpstr>Pacifico</vt:lpstr>
      <vt:lpstr>Quicksand</vt:lpstr>
      <vt:lpstr>Simple Light</vt:lpstr>
      <vt:lpstr>Puress Online by Slidesgo</vt:lpstr>
      <vt:lpstr>White Rocks Client Retention</vt:lpstr>
      <vt:lpstr>Table of Contents</vt:lpstr>
      <vt:lpstr>Overview</vt:lpstr>
      <vt:lpstr>Business Problem </vt:lpstr>
      <vt:lpstr>How are firms reacting </vt:lpstr>
      <vt:lpstr>Important trends to Note </vt:lpstr>
      <vt:lpstr>Process to finding a solution</vt:lpstr>
      <vt:lpstr>Benefits of Client Retention </vt:lpstr>
      <vt:lpstr>Implications of Poor Client Retention </vt:lpstr>
      <vt:lpstr>Difficulties in client retention </vt:lpstr>
      <vt:lpstr>Opportunities  to improve  client retention </vt:lpstr>
      <vt:lpstr>Churn Rate</vt:lpstr>
      <vt:lpstr>Churn Rate </vt:lpstr>
      <vt:lpstr>Client Retargeting </vt:lpstr>
      <vt:lpstr>Proposed Solution:  Client Retention Priority Model</vt:lpstr>
      <vt:lpstr>Churn Model</vt:lpstr>
      <vt:lpstr>Churn Model</vt:lpstr>
      <vt:lpstr>PowerPoint Presentation</vt:lpstr>
      <vt:lpstr>Client Retention Priority Model  </vt:lpstr>
      <vt:lpstr>Proposed Solution:  Preparation of Dataset</vt:lpstr>
      <vt:lpstr>Preparation of Dataset   </vt:lpstr>
      <vt:lpstr>Cleaning of Dataset   </vt:lpstr>
      <vt:lpstr>Cleaning of Dataset   </vt:lpstr>
      <vt:lpstr>Proposed Solution:  Predictive Techniques and their Basis of Comparison</vt:lpstr>
      <vt:lpstr>Predictive techniques and their basis of comparison   </vt:lpstr>
      <vt:lpstr>Predictive techniques and their basis of comparison   </vt:lpstr>
      <vt:lpstr>Proposed Solution:  Churn Model</vt:lpstr>
      <vt:lpstr>Churn Model - Visualization</vt:lpstr>
      <vt:lpstr>Churn Model - Visualization </vt:lpstr>
      <vt:lpstr>Churn Model - Visualization </vt:lpstr>
      <vt:lpstr>Churn Model - Logistic Regression </vt:lpstr>
      <vt:lpstr>Churn Model - Logistic Regression </vt:lpstr>
      <vt:lpstr>Churn Model - Logistic Regression Is EstimatedSalary a weak predictor? </vt:lpstr>
      <vt:lpstr>Churn Model - Logistic Regression Is EstimatedSalary a weak predictor? </vt:lpstr>
      <vt:lpstr>Churn Model - Logistic Regression  </vt:lpstr>
      <vt:lpstr>Churn Model - CART </vt:lpstr>
      <vt:lpstr>Churn Model - CART </vt:lpstr>
      <vt:lpstr>Churn Model Model Comparison </vt:lpstr>
      <vt:lpstr>Churn Model Model Comparison </vt:lpstr>
      <vt:lpstr>Proposed Solution:  Product Acceptance  Model</vt:lpstr>
      <vt:lpstr>Product Acceptance Model  Logistic Regression </vt:lpstr>
      <vt:lpstr>Product Acceptance Model  Logistic Regression </vt:lpstr>
      <vt:lpstr>Product Acceptance Model  Logistic Regression </vt:lpstr>
      <vt:lpstr>Product Acceptance Model  Logistic Regression </vt:lpstr>
      <vt:lpstr>Product Acceptance Model  Logistic Regression </vt:lpstr>
      <vt:lpstr>Product Acceptance  Optimal CART Model </vt:lpstr>
      <vt:lpstr>Product Acceptance  CART Model </vt:lpstr>
      <vt:lpstr>Product Acceptance  Model Comparison </vt:lpstr>
      <vt:lpstr>Product Acceptance  Model Comparison </vt:lpstr>
      <vt:lpstr>Product Acceptance  Model Comparison </vt:lpstr>
      <vt:lpstr>Limitations of Solution </vt:lpstr>
      <vt:lpstr>Limitations of Solution</vt:lpstr>
      <vt:lpstr>Optimisation of Client Retention Priority Model</vt:lpstr>
      <vt:lpstr>Optimisation of Client Retention Priority Model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Rocks Client Retention</dc:title>
  <cp:lastModifiedBy>FattyWayne</cp:lastModifiedBy>
  <cp:revision>1</cp:revision>
  <dcterms:modified xsi:type="dcterms:W3CDTF">2020-11-01T08:56:59Z</dcterms:modified>
</cp:coreProperties>
</file>